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6" r:id="rId2"/>
    <p:sldId id="411" r:id="rId3"/>
    <p:sldId id="403" r:id="rId4"/>
    <p:sldId id="465" r:id="rId5"/>
    <p:sldId id="466" r:id="rId6"/>
    <p:sldId id="467" r:id="rId7"/>
    <p:sldId id="468" r:id="rId8"/>
    <p:sldId id="469" r:id="rId9"/>
    <p:sldId id="470" r:id="rId10"/>
    <p:sldId id="407" r:id="rId11"/>
    <p:sldId id="286" r:id="rId12"/>
    <p:sldId id="287" r:id="rId13"/>
    <p:sldId id="288" r:id="rId14"/>
    <p:sldId id="289" r:id="rId15"/>
    <p:sldId id="296" r:id="rId16"/>
    <p:sldId id="405" r:id="rId17"/>
    <p:sldId id="478" r:id="rId18"/>
    <p:sldId id="479" r:id="rId19"/>
    <p:sldId id="480" r:id="rId20"/>
    <p:sldId id="481" r:id="rId21"/>
    <p:sldId id="482" r:id="rId22"/>
    <p:sldId id="483" r:id="rId23"/>
    <p:sldId id="484" r:id="rId24"/>
    <p:sldId id="485" r:id="rId25"/>
    <p:sldId id="486" r:id="rId26"/>
    <p:sldId id="487" r:id="rId27"/>
    <p:sldId id="488" r:id="rId28"/>
    <p:sldId id="490" r:id="rId29"/>
    <p:sldId id="491" r:id="rId30"/>
    <p:sldId id="492" r:id="rId31"/>
    <p:sldId id="493" r:id="rId32"/>
    <p:sldId id="494" r:id="rId33"/>
    <p:sldId id="495" r:id="rId34"/>
    <p:sldId id="496" r:id="rId35"/>
    <p:sldId id="497" r:id="rId36"/>
    <p:sldId id="506" r:id="rId37"/>
    <p:sldId id="426" r:id="rId38"/>
    <p:sldId id="428" r:id="rId39"/>
    <p:sldId id="508" r:id="rId40"/>
    <p:sldId id="429" r:id="rId41"/>
    <p:sldId id="430" r:id="rId42"/>
    <p:sldId id="431" r:id="rId43"/>
    <p:sldId id="432" r:id="rId44"/>
    <p:sldId id="447" r:id="rId45"/>
    <p:sldId id="435" r:id="rId46"/>
    <p:sldId id="509" r:id="rId47"/>
    <p:sldId id="448" r:id="rId48"/>
    <p:sldId id="507" r:id="rId49"/>
    <p:sldId id="503" r:id="rId50"/>
    <p:sldId id="504" r:id="rId51"/>
    <p:sldId id="505" r:id="rId52"/>
    <p:sldId id="498" r:id="rId53"/>
    <p:sldId id="499" r:id="rId54"/>
    <p:sldId id="500" r:id="rId55"/>
    <p:sldId id="501" r:id="rId56"/>
    <p:sldId id="502" r:id="rId57"/>
    <p:sldId id="366" r:id="rId58"/>
    <p:sldId id="367" r:id="rId59"/>
    <p:sldId id="368" r:id="rId60"/>
    <p:sldId id="324" r:id="rId61"/>
    <p:sldId id="450" r:id="rId62"/>
    <p:sldId id="451" r:id="rId63"/>
    <p:sldId id="452" r:id="rId64"/>
    <p:sldId id="457" r:id="rId65"/>
    <p:sldId id="391" r:id="rId66"/>
    <p:sldId id="392" r:id="rId67"/>
    <p:sldId id="510" r:id="rId6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16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zh-CN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zh-CN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53048A66-4D2B-40C0-B788-40CE767824E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1626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8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0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2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6.xml"/><Relationship Id="rId2" Type="http://schemas.openxmlformats.org/officeDocument/2006/relationships/notesMaster" Target="../notesMasters/notesMaster1.xml"/><Relationship Id="rId1" Type="http://schemas.openxmlformats.org/officeDocument/2006/relationships/themeOverride" Target="../theme/themeOverride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48A66-4D2B-40C0-B788-40CE767824E2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924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>
              <a:lnSpc>
                <a:spcPct val="125000"/>
              </a:lnSpc>
            </a:pPr>
            <a:endParaRPr lang="zh-CN" altLang="en-US" sz="1100" b="1" smtClean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5341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29200" cy="4114800"/>
          </a:xfrm>
          <a:noFill/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1300" b="1" smtClean="0"/>
              <a:t>休克是指由于各种原因造成的有效循环血量急剧减少，导致微循环灌注不足，引起组织细胞缺氧与代谢异常、器官功能障碍等一系列病理生理变化的临床综合征。</a:t>
            </a:r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305261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B4AAB19-0968-4DB7-B2F7-5826F7EA4657}" type="slidenum">
              <a:rPr lang="en-US" altLang="zh-CN"/>
              <a:pPr>
                <a:spcBef>
                  <a:spcPct val="0"/>
                </a:spcBef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281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2000" cy="3429000"/>
          </a:xfrm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1813"/>
            <a:ext cx="5029200" cy="4114800"/>
          </a:xfrm>
          <a:noFill/>
        </p:spPr>
        <p:txBody>
          <a:bodyPr/>
          <a:lstStyle/>
          <a:p>
            <a:pPr algn="just" eaLnBrk="1" hangingPunct="1">
              <a:lnSpc>
                <a:spcPct val="135000"/>
              </a:lnSpc>
            </a:pPr>
            <a:r>
              <a:rPr lang="zh-CN" altLang="en-US" sz="1600" b="1" smtClean="0">
                <a:solidFill>
                  <a:srgbClr val="00FF00"/>
                </a:solidFill>
                <a:latin typeface="楷体_GB2312"/>
                <a:ea typeface="楷体_GB2312"/>
                <a:cs typeface="楷体_GB2312"/>
              </a:rPr>
              <a:t>填塞止血法</a:t>
            </a:r>
            <a:r>
              <a:rPr lang="zh-CN" altLang="en-US" sz="1300" b="1" smtClean="0">
                <a:latin typeface="宋体" panose="02010600030101010101" pitchFamily="2" charset="-122"/>
              </a:rPr>
              <a:t>   </a:t>
            </a:r>
          </a:p>
          <a:p>
            <a:pPr algn="just" eaLnBrk="1" hangingPunct="1">
              <a:lnSpc>
                <a:spcPct val="120000"/>
              </a:lnSpc>
            </a:pPr>
            <a:r>
              <a:rPr lang="zh-CN" altLang="en-US" sz="900" b="1" smtClean="0">
                <a:latin typeface="宋体" panose="02010600030101010101" pitchFamily="2" charset="-122"/>
              </a:rPr>
              <a:t>     </a:t>
            </a:r>
            <a:r>
              <a:rPr lang="zh-CN" altLang="en-US" sz="1100" b="1" smtClean="0">
                <a:latin typeface="宋体" panose="02010600030101010101" pitchFamily="2" charset="-122"/>
              </a:rPr>
              <a:t>用于鼻腔、颈部、腋窝、腹股沟、阴道出血以及盲管伤、贯通伤、较深的伤口、组织缺损等。用无菌或洁净的布类填塞伤口，填满填紧后再加压包扎。</a:t>
            </a:r>
          </a:p>
        </p:txBody>
      </p:sp>
    </p:spTree>
    <p:extLst>
      <p:ext uri="{BB962C8B-B14F-4D97-AF65-F5344CB8AC3E}">
        <p14:creationId xmlns:p14="http://schemas.microsoft.com/office/powerpoint/2010/main" val="715911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</p:spPr>
        <p:txBody>
          <a:bodyPr/>
          <a:lstStyle/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蝈蝈</a:t>
            </a:r>
          </a:p>
          <a:p>
            <a:pPr eaLnBrk="1" hangingPunct="1"/>
            <a:endParaRPr lang="zh-CN" altLang="en-US" smtClean="0"/>
          </a:p>
          <a:p>
            <a:pPr eaLnBrk="1" hangingPunct="1"/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72079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C664211-3491-4640-AD48-829BA30F4294}" type="slidenum">
              <a:rPr lang="en-US" altLang="zh-CN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smtClean="0"/>
              <a:t>正中神经麻痹时 ，食指和中指不能弯曲；</a:t>
            </a:r>
          </a:p>
          <a:p>
            <a:pPr eaLnBrk="1" hangingPunct="1"/>
            <a:r>
              <a:rPr lang="zh-CN" altLang="en-US" smtClean="0"/>
              <a:t>桡神经麻痹时，腕部成下垂状态。</a:t>
            </a:r>
          </a:p>
        </p:txBody>
      </p:sp>
    </p:spTree>
    <p:extLst>
      <p:ext uri="{BB962C8B-B14F-4D97-AF65-F5344CB8AC3E}">
        <p14:creationId xmlns:p14="http://schemas.microsoft.com/office/powerpoint/2010/main" val="2910864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048A66-4D2B-40C0-B788-40CE767824E2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10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3CE558-D930-40A4-A1F7-9504DF96C96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790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770DFC-BACB-44C8-978D-26584C0B866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5667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B19CD7-CB7B-488F-9A94-6D6AFAF6688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720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AB6F6-7DA0-410E-8EA7-FFC31B27E2D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188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36EDA7-CA9A-4FD1-A8BC-5033EB7FEA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3529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D68B02-2CC3-4EB4-848D-9D5C76BAB12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352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DCA073F-7A5C-43FA-8889-A7B75443DAA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939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2BAB5-D334-484D-AC77-667979D5DF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374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31513A4-5ED0-4413-BCC9-F6B1C5AAE9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4397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A04432-6E4A-45C0-A4CB-D6D78F5CC6C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009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73661C-2FF8-442F-A0DA-E6793EC36C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04780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2878F85B-8E09-4B26-A3D6-A9F3C6EF9E2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4.xml"/><Relationship Id="rId4" Type="http://schemas.openxmlformats.org/officeDocument/2006/relationships/image" Target="../media/image45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981200"/>
            <a:ext cx="7772400" cy="2514600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zh-CN" altLang="en-US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心肺复苏与突发意外紧急</a:t>
            </a:r>
            <a:r>
              <a:rPr lang="zh-CN" altLang="en-US" b="1" dirty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处置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CE558-D930-40A4-A1F7-9504DF96C964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WordArt 2"/>
          <p:cNvSpPr>
            <a:spLocks noChangeArrowheads="1" noChangeShapeType="1"/>
          </p:cNvSpPr>
          <p:nvPr/>
        </p:nvSpPr>
        <p:spPr bwMode="auto">
          <a:xfrm rot="5400000">
            <a:off x="-962025" y="3151188"/>
            <a:ext cx="4267200" cy="6096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eaVert"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fontAlgn="auto"/>
            <a:r>
              <a:rPr lang="zh-CN" altLang="en-US" sz="3600" kern="10" spc="-36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现 场 急 救 基 本 程 序</a:t>
            </a:r>
          </a:p>
        </p:txBody>
      </p:sp>
      <p:sp>
        <p:nvSpPr>
          <p:cNvPr id="82947" name="Text Box 3"/>
          <p:cNvSpPr txBox="1">
            <a:spLocks noChangeArrowheads="1"/>
          </p:cNvSpPr>
          <p:nvPr/>
        </p:nvSpPr>
        <p:spPr bwMode="auto">
          <a:xfrm>
            <a:off x="1547813" y="981075"/>
            <a:ext cx="7056437" cy="4499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观察现场</a:t>
            </a:r>
          </a:p>
          <a:p>
            <a:pPr>
              <a:lnSpc>
                <a:spcPct val="120000"/>
              </a:lnSpc>
              <a:spcBef>
                <a:spcPts val="0"/>
              </a:spcBef>
              <a:buFontTx/>
              <a:buAutoNum type="arabicPeriod"/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表明身份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检伤，初步评估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电话求救</a:t>
            </a:r>
          </a:p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再度评估，安慰伤者，说明将要进行的救助程序，展开现场救护</a:t>
            </a:r>
          </a:p>
          <a:p>
            <a:pPr marL="457200" indent="-457200">
              <a:lnSpc>
                <a:spcPct val="180000"/>
              </a:lnSpc>
              <a:spcBef>
                <a:spcPct val="20000"/>
              </a:spcBef>
              <a:buFontTx/>
              <a:buAutoNum type="arabicPeriod"/>
              <a:defRPr/>
            </a:pPr>
            <a:endParaRPr lang="zh-CN" altLang="en-US" sz="2800" dirty="0">
              <a:solidFill>
                <a:srgbClr val="FF3300"/>
              </a:solidFill>
              <a:latin typeface="宋体" pitchFamily="2" charset="-122"/>
              <a:ea typeface="宋体" charset="-122"/>
            </a:endParaRPr>
          </a:p>
        </p:txBody>
      </p:sp>
      <p:sp>
        <p:nvSpPr>
          <p:cNvPr id="48134" name="Line 6"/>
          <p:cNvSpPr>
            <a:spLocks noChangeShapeType="1"/>
          </p:cNvSpPr>
          <p:nvPr/>
        </p:nvSpPr>
        <p:spPr bwMode="auto">
          <a:xfrm>
            <a:off x="1116013" y="5661025"/>
            <a:ext cx="0" cy="360363"/>
          </a:xfrm>
          <a:prstGeom prst="line">
            <a:avLst/>
          </a:prstGeom>
          <a:noFill/>
          <a:ln w="57150" cmpd="thinThick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35" name="Line 7"/>
          <p:cNvSpPr>
            <a:spLocks noChangeShapeType="1"/>
          </p:cNvSpPr>
          <p:nvPr/>
        </p:nvSpPr>
        <p:spPr bwMode="auto">
          <a:xfrm>
            <a:off x="1116013" y="6021388"/>
            <a:ext cx="7559675" cy="0"/>
          </a:xfrm>
          <a:prstGeom prst="line">
            <a:avLst/>
          </a:prstGeom>
          <a:noFill/>
          <a:ln w="57150" cmpd="thinThick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36" name="Line 8"/>
          <p:cNvSpPr>
            <a:spLocks noChangeShapeType="1"/>
          </p:cNvSpPr>
          <p:nvPr/>
        </p:nvSpPr>
        <p:spPr bwMode="auto">
          <a:xfrm>
            <a:off x="1692275" y="765175"/>
            <a:ext cx="6983413" cy="0"/>
          </a:xfrm>
          <a:prstGeom prst="line">
            <a:avLst/>
          </a:prstGeom>
          <a:noFill/>
          <a:ln w="57150" cmpd="thinThick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8137" name="Line 9"/>
          <p:cNvSpPr>
            <a:spLocks noChangeShapeType="1"/>
          </p:cNvSpPr>
          <p:nvPr/>
        </p:nvSpPr>
        <p:spPr bwMode="auto">
          <a:xfrm>
            <a:off x="8675688" y="765175"/>
            <a:ext cx="0" cy="5256213"/>
          </a:xfrm>
          <a:prstGeom prst="line">
            <a:avLst/>
          </a:prstGeom>
          <a:noFill/>
          <a:ln w="57150" cmpd="thinThick">
            <a:solidFill>
              <a:srgbClr val="00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48138" name="Group 10"/>
          <p:cNvGrpSpPr>
            <a:grpSpLocks/>
          </p:cNvGrpSpPr>
          <p:nvPr/>
        </p:nvGrpSpPr>
        <p:grpSpPr bwMode="auto">
          <a:xfrm>
            <a:off x="-20638" y="0"/>
            <a:ext cx="9164638" cy="6858000"/>
            <a:chOff x="0" y="0"/>
            <a:chExt cx="5777" cy="4320"/>
          </a:xfrm>
        </p:grpSpPr>
        <p:sp>
          <p:nvSpPr>
            <p:cNvPr id="48139" name="Rectangle 11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/>
            </a:p>
          </p:txBody>
        </p:sp>
        <p:sp>
          <p:nvSpPr>
            <p:cNvPr id="48140" name="Rectangle 12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zh-CN" sz="2400">
                <a:ea typeface="隶书" panose="02010509060101010101" pitchFamily="49" charset="-122"/>
              </a:endParaRPr>
            </a:p>
          </p:txBody>
        </p:sp>
        <p:sp>
          <p:nvSpPr>
            <p:cNvPr id="82957" name="Text Box 13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rot="10800000" vert="eaVert" wrap="none">
              <a:spAutoFit/>
            </a:bodyPr>
            <a:lstStyle/>
            <a:p>
              <a:pPr>
                <a:defRPr/>
              </a:pPr>
              <a:endParaRPr lang="zh-CN" altLang="en-US" sz="3200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隶书" pitchFamily="49" charset="-122"/>
              </a:endParaRPr>
            </a:p>
          </p:txBody>
        </p:sp>
        <p:sp>
          <p:nvSpPr>
            <p:cNvPr id="82958" name="Text Box 14"/>
            <p:cNvSpPr txBox="1">
              <a:spLocks noChangeArrowheads="1"/>
            </p:cNvSpPr>
            <p:nvPr/>
          </p:nvSpPr>
          <p:spPr bwMode="auto">
            <a:xfrm>
              <a:off x="525" y="1056"/>
              <a:ext cx="455" cy="29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algn="dist">
                <a:defRPr/>
              </a:pPr>
              <a:endParaRPr lang="zh-CN" altLang="en-US"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ea typeface="隶书" pitchFamily="49" charset="-122"/>
              </a:endParaRPr>
            </a:p>
          </p:txBody>
        </p:sp>
        <p:pic>
          <p:nvPicPr>
            <p:cNvPr id="48143" name="Picture 15" descr="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" y="144"/>
              <a:ext cx="672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8144" name="Picture 16" descr="TP09224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023" y="4530385"/>
            <a:ext cx="2959100" cy="158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灯片编号占位符 16"/>
          <p:cNvSpPr txBox="1">
            <a:spLocks noGrp="1"/>
          </p:cNvSpPr>
          <p:nvPr/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7F1D2FE-653B-4CC4-BCB3-2FA3AE0D97E8}" type="slidenum">
              <a:rPr lang="en-US" altLang="zh-CN" sz="1200">
                <a:solidFill>
                  <a:srgbClr val="D38E27"/>
                </a:solidFill>
              </a:rPr>
              <a:pPr algn="r"/>
              <a:t>10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18" name="页脚占位符 17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6133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838200"/>
            <a:ext cx="84582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第一步：评估现场情况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现场是否安全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受伤人数，伤情如何，致伤原因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需要哪种救援：物资、救护车、人力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现场救援力量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怎样能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迅速、安全地将伤者撤离现场</a:t>
            </a:r>
            <a:r>
              <a:rPr lang="zh-CN" altLang="en-US" sz="3600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9220" name="灯片编号占位符 5"/>
          <p:cNvSpPr txBox="1">
            <a:spLocks noGrp="1"/>
          </p:cNvSpPr>
          <p:nvPr/>
        </p:nvSpPr>
        <p:spPr bwMode="auto">
          <a:xfrm>
            <a:off x="8229600" y="6473825"/>
            <a:ext cx="758825" cy="247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B79AD166-E596-4B49-9FB7-D324109B892B}" type="slidenum">
              <a:rPr lang="en-US" altLang="zh-CN" sz="1200">
                <a:solidFill>
                  <a:srgbClr val="D38E27"/>
                </a:solidFill>
              </a:rPr>
              <a:pPr algn="r"/>
              <a:t>11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457200" y="1600200"/>
            <a:ext cx="7696200" cy="4525963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冷静</a:t>
            </a: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听清楚急救调度人员的问题</a:t>
            </a:r>
          </a:p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认真回答急救调度人员的问题 </a:t>
            </a:r>
          </a:p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按照急救调度人员的指导操作</a:t>
            </a:r>
          </a:p>
          <a:p>
            <a:pPr>
              <a:lnSpc>
                <a:spcPct val="110000"/>
              </a:lnSpc>
              <a:buFontTx/>
              <a:buNone/>
            </a:pPr>
            <a:endParaRPr lang="zh-CN" altLang="en-US" sz="3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  <a:buFontTx/>
              <a:buNone/>
            </a:pP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4" name="灯片编号占位符 5"/>
          <p:cNvSpPr txBox="1">
            <a:spLocks noGrp="1"/>
          </p:cNvSpPr>
          <p:nvPr/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B3EB89F-8BD3-4BF3-93D3-9821BA5B529A}" type="slidenum">
              <a:rPr lang="en-US" altLang="zh-CN" sz="1200">
                <a:solidFill>
                  <a:srgbClr val="D38E27"/>
                </a:solidFill>
              </a:rPr>
              <a:pPr algn="r"/>
              <a:t>12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pic>
        <p:nvPicPr>
          <p:cNvPr id="35845" name="Picture 6" descr="2655435_091447078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33400"/>
            <a:ext cx="1066800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页脚占位符 12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 dirty="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5847" name="TextBox 8"/>
          <p:cNvSpPr txBox="1">
            <a:spLocks noChangeArrowheads="1"/>
          </p:cNvSpPr>
          <p:nvPr/>
        </p:nvSpPr>
        <p:spPr bwMode="auto">
          <a:xfrm>
            <a:off x="1143000" y="4572000"/>
            <a:ext cx="6407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牢记冷静、按照指导操作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57300" y="563046"/>
            <a:ext cx="6096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第二步  紧急呼救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/>
      <p:bldP spid="358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D42C280D-6B71-453D-8296-3A719C00E681}" type="slidenum">
              <a:rPr lang="en-US" altLang="zh-CN" sz="1200">
                <a:solidFill>
                  <a:srgbClr val="D38E27"/>
                </a:solidFill>
              </a:rPr>
              <a:pPr algn="r"/>
              <a:t>13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36867" name="内容占位符 2"/>
          <p:cNvSpPr>
            <a:spLocks noGrp="1"/>
          </p:cNvSpPr>
          <p:nvPr>
            <p:ph idx="4294967295"/>
          </p:nvPr>
        </p:nvSpPr>
        <p:spPr>
          <a:xfrm>
            <a:off x="466725" y="365125"/>
            <a:ext cx="6481763" cy="53181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注意事项：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在接警人员没有说可以挂电话之前不要挂断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电话，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报警后不要占用报警电话，</a:t>
            </a:r>
          </a:p>
          <a:p>
            <a:pPr>
              <a:lnSpc>
                <a:spcPct val="11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立即派人到约定好的等车地点接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车，</a:t>
            </a:r>
            <a:endParaRPr lang="en-US" altLang="zh-CN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急救坐席全忙时，请持机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等待。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endParaRPr lang="en-US" altLang="zh-CN" dirty="0"/>
          </a:p>
        </p:txBody>
      </p:sp>
      <p:pic>
        <p:nvPicPr>
          <p:cNvPr id="36868" name="Picture 7" descr="78_44762_2b22881c17ea6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1196975"/>
            <a:ext cx="1655762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3"/>
          <p:cNvSpPr>
            <a:spLocks noGrp="1" noChangeArrowheads="1"/>
          </p:cNvSpPr>
          <p:nvPr>
            <p:ph idx="4294967295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无论何时何地保证施救者、伤者及现场人士安全。</a:t>
            </a:r>
            <a:r>
              <a:rPr lang="zh-CN" altLang="en-US" sz="36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（最重要）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立即终止损伤：切断电源、解除热源、去除压砸物。</a:t>
            </a:r>
          </a:p>
          <a:p>
            <a:pPr>
              <a:lnSpc>
                <a:spcPct val="120000"/>
              </a:lnSpc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迅速脱离危险环境（伤者、救援人员、现场人员</a:t>
            </a:r>
            <a:r>
              <a:rPr lang="zh-CN" altLang="en-US" sz="3600" b="1" dirty="0">
                <a:latin typeface="+mn-ea"/>
              </a:rPr>
              <a:t>）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zh-CN" dirty="0"/>
          </a:p>
        </p:txBody>
      </p:sp>
      <p:sp>
        <p:nvSpPr>
          <p:cNvPr id="11268" name="灯片编号占位符 5"/>
          <p:cNvSpPr txBox="1">
            <a:spLocks noGrp="1"/>
          </p:cNvSpPr>
          <p:nvPr/>
        </p:nvSpPr>
        <p:spPr bwMode="auto">
          <a:xfrm>
            <a:off x="8229600" y="6473825"/>
            <a:ext cx="758825" cy="247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44D2C61-057B-4D29-AE1F-B09ADC3924FC}" type="slidenum">
              <a:rPr lang="en-US" altLang="zh-CN" sz="1200">
                <a:solidFill>
                  <a:srgbClr val="D38E27"/>
                </a:solidFill>
              </a:rPr>
              <a:pPr algn="r"/>
              <a:t>14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608012" y="718483"/>
            <a:ext cx="8001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第三步  保证安全防止进一步侵害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228600" y="1066800"/>
            <a:ext cx="8531225" cy="47545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所有与伤病人员接触的人员尽量采取初级防护措施→戴口罩、手套。尤其是皮肤有破损者，接触病人体液要采取防护措施。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在有毒气体、液体、火灾等现场要使用防护装备。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使用隔离装置为病人施行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人工呼吸。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处理伤口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时尽量要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带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手套。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完成任务后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，洗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消双手，正确处理污染物。</a:t>
            </a:r>
          </a:p>
        </p:txBody>
      </p:sp>
      <p:sp>
        <p:nvSpPr>
          <p:cNvPr id="17412" name="灯片编号占位符 5"/>
          <p:cNvSpPr txBox="1">
            <a:spLocks noGrp="1"/>
          </p:cNvSpPr>
          <p:nvPr/>
        </p:nvSpPr>
        <p:spPr bwMode="auto">
          <a:xfrm>
            <a:off x="8229600" y="6473825"/>
            <a:ext cx="758825" cy="2476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FA0D27BD-ECE4-4B90-B2F7-01AB6BE8FDA3}" type="slidenum">
              <a:rPr lang="en-US" altLang="zh-CN" sz="1200">
                <a:solidFill>
                  <a:srgbClr val="D38E27"/>
                </a:solidFill>
              </a:rPr>
              <a:pPr algn="r"/>
              <a:t>15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295400" y="414338"/>
            <a:ext cx="54117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防护措施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7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1159608" y="2286000"/>
            <a:ext cx="5926992" cy="914400"/>
          </a:xfrm>
        </p:spPr>
        <p:txBody>
          <a:bodyPr anchor="b"/>
          <a:lstStyle/>
          <a:p>
            <a:pPr marL="0" indent="0">
              <a:buFontTx/>
              <a:buNone/>
            </a:pPr>
            <a:r>
              <a:rPr lang="zh-CN" altLang="en-US" sz="4000" b="1" smtClean="0">
                <a:solidFill>
                  <a:srgbClr val="44332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二、</a:t>
            </a:r>
            <a:r>
              <a:rPr lang="zh-CN" altLang="en-US" sz="4000" b="1" dirty="0" smtClean="0">
                <a:solidFill>
                  <a:srgbClr val="443329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紧急处置</a:t>
            </a:r>
            <a:endParaRPr lang="zh-CN" altLang="zh-CN" sz="4000" b="1" dirty="0">
              <a:solidFill>
                <a:srgbClr val="443329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661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79712" y="1412776"/>
            <a:ext cx="36004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4800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心肺复苏</a:t>
            </a:r>
            <a:endParaRPr lang="en-US" altLang="zh-CN" sz="4800" b="1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ts val="3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en-US" altLang="zh-CN" sz="4800" b="1" dirty="0">
                <a:solidFill>
                  <a:schemeClr val="tx2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</a:t>
            </a:r>
            <a:endParaRPr lang="zh-CN" altLang="en-US" sz="4800" b="1" dirty="0">
              <a:solidFill>
                <a:schemeClr val="tx2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524000"/>
            <a:ext cx="3352800" cy="33528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030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974858" y="651182"/>
            <a:ext cx="7427912" cy="515143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b="1" dirty="0" smtClean="0"/>
              <a:t>         </a:t>
            </a:r>
            <a:endParaRPr lang="zh-CN" altLang="en-US" sz="4000" b="1" dirty="0" smtClean="0"/>
          </a:p>
        </p:txBody>
      </p:sp>
      <p:sp>
        <p:nvSpPr>
          <p:cNvPr id="10244" name="矩形 1"/>
          <p:cNvSpPr>
            <a:spLocks noChangeArrowheads="1"/>
          </p:cNvSpPr>
          <p:nvPr/>
        </p:nvSpPr>
        <p:spPr bwMode="auto">
          <a:xfrm>
            <a:off x="762000" y="622879"/>
            <a:ext cx="7200726" cy="47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在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我国，因人们急救知识与技能的缺乏，猝死患者的生存率仅为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1%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，而在一些发达国家，猝死患者的生存率却在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25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%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以上。</a:t>
            </a:r>
            <a:endParaRPr lang="en-US" altLang="zh-CN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因此，尽快在我国民众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中开展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普及急救知识的演练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和学习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是意义非常重大的工作。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750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 descr="U704P6T12D1202369F44DT200410190928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615" y="530850"/>
            <a:ext cx="4305300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mm" descr="点击查看下一张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28" y="512297"/>
            <a:ext cx="3887787" cy="367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4517374" y="4335041"/>
            <a:ext cx="4038600" cy="204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2004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</a:p>
          <a:p>
            <a:pPr marL="0" indent="0">
              <a:buNone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北京马拉松赛</a:t>
            </a:r>
          </a:p>
          <a:p>
            <a:pPr marL="0" indent="0">
              <a:buNone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一名大学生猝死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457070" y="4365104"/>
            <a:ext cx="4038600" cy="190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2008</a:t>
            </a: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</a:p>
          <a:p>
            <a:pPr marL="0" indent="0">
              <a:buNone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北京奥运会</a:t>
            </a:r>
          </a:p>
          <a:p>
            <a:pPr marL="0" indent="0">
              <a:buNone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南非教练心跳骤停抢救成功</a:t>
            </a:r>
          </a:p>
          <a:p>
            <a:endParaRPr lang="zh-CN" altLang="en-US" sz="24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432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143000"/>
            <a:ext cx="7772400" cy="1470025"/>
          </a:xfrm>
        </p:spPr>
        <p:txBody>
          <a:bodyPr anchor="ctr"/>
          <a:lstStyle/>
          <a:p>
            <a:r>
              <a:rPr lang="zh-CN" altLang="en-US" sz="4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一、急救原则</a:t>
            </a:r>
            <a:endParaRPr lang="zh-CN" altLang="en-US" sz="4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2133600" y="2971800"/>
            <a:ext cx="8013700" cy="2057400"/>
          </a:xfrm>
        </p:spPr>
        <p:txBody>
          <a:bodyPr anchor="b"/>
          <a:lstStyle/>
          <a:p>
            <a:pPr marL="0" indent="0">
              <a:buNone/>
            </a:pPr>
            <a:r>
              <a:rPr lang="zh-CN" altLang="en-US" sz="4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二、</a:t>
            </a:r>
            <a:r>
              <a:rPr lang="zh-CN" altLang="en-US" sz="4400" b="1">
                <a:latin typeface="华文新魏" panose="02010800040101010101" pitchFamily="2" charset="-122"/>
                <a:ea typeface="华文新魏" panose="02010800040101010101" pitchFamily="2" charset="-122"/>
              </a:rPr>
              <a:t>紧急处置</a:t>
            </a:r>
            <a:endParaRPr lang="zh-CN" altLang="zh-CN" sz="44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buFontTx/>
              <a:buNone/>
            </a:pPr>
            <a:endParaRPr lang="zh-CN" altLang="zh-CN" sz="4400" b="1" dirty="0">
              <a:solidFill>
                <a:srgbClr val="443329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CE558-D930-40A4-A1F7-9504DF96C964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50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马季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564" y="1772816"/>
            <a:ext cx="2644614" cy="41606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" descr="侯耀文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068642" y="1700808"/>
            <a:ext cx="2795564" cy="44484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3" descr="高秀敏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091981" y="1844853"/>
            <a:ext cx="2795880" cy="42318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197" name="TextBox 6"/>
          <p:cNvSpPr txBox="1">
            <a:spLocks noChangeArrowheads="1"/>
          </p:cNvSpPr>
          <p:nvPr/>
        </p:nvSpPr>
        <p:spPr bwMode="auto">
          <a:xfrm>
            <a:off x="1187624" y="692696"/>
            <a:ext cx="684135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多位明星突发疾病，凄然谢幕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522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/>
          </p:cNvSpPr>
          <p:nvPr>
            <p:ph type="title"/>
          </p:nvPr>
        </p:nvSpPr>
        <p:spPr>
          <a:xfrm>
            <a:off x="539552" y="692150"/>
            <a:ext cx="7805936" cy="5689600"/>
          </a:xfrm>
        </p:spPr>
        <p:txBody>
          <a:bodyPr/>
          <a:lstStyle/>
          <a:p>
            <a:pPr algn="l">
              <a:lnSpc>
                <a:spcPct val="114000"/>
              </a:lnSpc>
            </a:pP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2014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年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月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17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日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上午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点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29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35</a:t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岁的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IBM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深圳公司管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理人员梁娅倒在深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圳地铁蛇口线水湾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站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出口的台阶上，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并保持这一姿态达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分钟。</a:t>
            </a:r>
            <a:endParaRPr lang="zh-CN" altLang="en-US" sz="3600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19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5904"/>
            <a:ext cx="4421188" cy="593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15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/>
          </p:cNvSpPr>
          <p:nvPr>
            <p:ph type="title"/>
          </p:nvPr>
        </p:nvSpPr>
        <p:spPr>
          <a:xfrm>
            <a:off x="971550" y="549275"/>
            <a:ext cx="7373938" cy="5688013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中国游客在美国圣地亚哥海洋世界为美国游客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进行胸外按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压急救，当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时患者的情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况，摸颈动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脉已经没有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搏动了，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呼吸停止。</a:t>
            </a:r>
          </a:p>
        </p:txBody>
      </p:sp>
      <p:pic>
        <p:nvPicPr>
          <p:cNvPr id="717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339850"/>
            <a:ext cx="5080000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102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116013" y="765175"/>
            <a:ext cx="7427912" cy="5151438"/>
          </a:xfrm>
        </p:spPr>
        <p:txBody>
          <a:bodyPr/>
          <a:lstStyle/>
          <a:p>
            <a:pPr>
              <a:lnSpc>
                <a:spcPct val="140000"/>
              </a:lnSpc>
            </a:pPr>
            <a:r>
              <a:rPr lang="en-US" altLang="zh-CN" b="1" smtClean="0"/>
              <a:t>         </a:t>
            </a:r>
            <a:endParaRPr lang="zh-CN" altLang="en-US" sz="4000" b="1" smtClean="0"/>
          </a:p>
        </p:txBody>
      </p:sp>
      <p:sp>
        <p:nvSpPr>
          <p:cNvPr id="11268" name="矩形 1"/>
          <p:cNvSpPr>
            <a:spLocks noChangeArrowheads="1"/>
          </p:cNvSpPr>
          <p:nvPr/>
        </p:nvSpPr>
        <p:spPr bwMode="auto">
          <a:xfrm>
            <a:off x="1430338" y="1230313"/>
            <a:ext cx="6237287" cy="4081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心跳呼吸骤停是临床上最紧急的情况，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70%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以上的猝死发生在进入医院前。</a:t>
            </a:r>
            <a:endParaRPr lang="en-US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心肺复苏（</a:t>
            </a:r>
            <a:r>
              <a:rPr lang="en-US" altLang="zh-CN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CPR</a:t>
            </a:r>
            <a: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br>
              <a:rPr lang="zh-CN" altLang="en-US" sz="36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使心跳、呼吸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恢复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正常的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抢救措施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称为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“心肺复苏”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5175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971550" y="44450"/>
            <a:ext cx="7715250" cy="6264275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时间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就是生命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复苏越早，存活率越高。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心跳停止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分钟内进行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CPR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，则病人的生存率较高。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黄金</a:t>
            </a: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</a:t>
            </a:r>
            <a: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分钟内进行心肺复苏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，有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％能救活，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以后进行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心肺复苏，生存率＜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10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％。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87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685800"/>
            <a:ext cx="7418784" cy="50482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施行心肺复苏的指征</a:t>
            </a:r>
            <a:b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心跳、呼吸完全停止。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b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突然意识丧失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大动脉搏动消失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自主呼吸停止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4.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面色发白，口唇青紫，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5. 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瞳孔散大。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99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613496"/>
            <a:ext cx="3816352" cy="4631729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心肺复苏步骤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胸外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心脏按压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开放气道 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B.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人工呼吸 </a:t>
            </a:r>
            <a:r>
              <a:rPr lang="zh-CN" altLang="en-US" smtClean="0">
                <a:latin typeface="Arial" panose="020B0604020202020204" pitchFamily="34" charset="0"/>
              </a:rPr>
              <a:t/>
            </a:r>
            <a:br>
              <a:rPr lang="zh-CN" altLang="en-US" smtClean="0">
                <a:latin typeface="Arial" panose="020B0604020202020204" pitchFamily="34" charset="0"/>
              </a:rPr>
            </a:br>
            <a:endParaRPr lang="zh-CN" altLang="en-US" b="1" dirty="0" smtClean="0"/>
          </a:p>
        </p:txBody>
      </p:sp>
      <p:sp>
        <p:nvSpPr>
          <p:cNvPr id="15363" name="Rectangle 3"/>
          <p:cNvSpPr>
            <a:spLocks noChangeArrowheads="1"/>
          </p:cNvSpPr>
          <p:nvPr/>
        </p:nvSpPr>
        <p:spPr bwMode="auto">
          <a:xfrm>
            <a:off x="971550" y="476250"/>
            <a:ext cx="8027988" cy="331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3600" dirty="0">
              <a:latin typeface="Arial" panose="020B0604020202020204" pitchFamily="34" charset="0"/>
            </a:endParaRPr>
          </a:p>
        </p:txBody>
      </p:sp>
      <p:pic>
        <p:nvPicPr>
          <p:cNvPr id="15365" name="Picture 4" descr="未标题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2" y="1879600"/>
            <a:ext cx="381635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984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989960" y="381000"/>
            <a:ext cx="7772400" cy="5905500"/>
          </a:xfrm>
        </p:spPr>
        <p:txBody>
          <a:bodyPr/>
          <a:lstStyle/>
          <a:p>
            <a:pPr algn="l" eaLnBrk="1" hangingPunct="1"/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胸外心脏按压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C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按压位置</a:t>
            </a:r>
            <a: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实施心脏按压首先要找准按压的位置，病人仰卧硬板或地上，施救者用手掌根按于胸骨中下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1/3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交界处（两乳头联线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中点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按压深度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≥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5cm</a:t>
            </a:r>
            <a:r>
              <a:rPr lang="en-US" altLang="zh-CN" sz="3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,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按压频率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/>
            </a:r>
            <a:b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≥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100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次</a:t>
            </a:r>
            <a:r>
              <a:rPr lang="en-US" altLang="zh-CN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分。</a:t>
            </a:r>
            <a:endParaRPr lang="zh-CN" altLang="en-US" b="1" dirty="0" smtClean="0">
              <a:solidFill>
                <a:srgbClr val="FFCC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6388" name="Picture 3" descr="Img153441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429422"/>
            <a:ext cx="3537217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759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3350" y="476250"/>
            <a:ext cx="7418388" cy="2016125"/>
          </a:xfrm>
        </p:spPr>
        <p:txBody>
          <a:bodyPr/>
          <a:lstStyle/>
          <a:p>
            <a:pPr eaLnBrk="1" hangingPunct="1"/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两手手指扣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在一起</a:t>
            </a:r>
            <a:endParaRPr lang="zh-CN" altLang="en-US" sz="3600" b="1" dirty="0" smtClean="0">
              <a:solidFill>
                <a:srgbClr val="FFCC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18436" name="Picture 3" descr="手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4176712" cy="301148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8437" name="Picture 4" descr="手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211513"/>
            <a:ext cx="4105275" cy="30400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438" name="Line 6"/>
          <p:cNvSpPr>
            <a:spLocks noChangeShapeType="1"/>
          </p:cNvSpPr>
          <p:nvPr/>
        </p:nvSpPr>
        <p:spPr bwMode="auto">
          <a:xfrm>
            <a:off x="2270125" y="3286125"/>
            <a:ext cx="1366838" cy="10795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9" name="Line 5"/>
          <p:cNvSpPr>
            <a:spLocks noChangeShapeType="1"/>
          </p:cNvSpPr>
          <p:nvPr/>
        </p:nvSpPr>
        <p:spPr bwMode="auto">
          <a:xfrm flipV="1">
            <a:off x="2195513" y="3211513"/>
            <a:ext cx="1439862" cy="1081087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966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7920037" cy="4533900"/>
          </a:xfrm>
        </p:spPr>
        <p:txBody>
          <a:bodyPr/>
          <a:lstStyle/>
          <a:p>
            <a:pPr algn="l" eaLnBrk="1" hangingPunct="1">
              <a:lnSpc>
                <a:spcPct val="114000"/>
              </a:lnSpc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按压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时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上半身前倾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，腕、肘、肩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关节伸直，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以髋关节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为轴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，垂直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向下用力，借助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上半身的体重和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肩臂部肌肉的力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量进行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按压。</a:t>
            </a:r>
            <a:endParaRPr lang="zh-CN" altLang="en-US" sz="3600" b="1" dirty="0" smtClean="0">
              <a:solidFill>
                <a:srgbClr val="FFCC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0548002"/>
              </p:ext>
            </p:extLst>
          </p:nvPr>
        </p:nvGraphicFramePr>
        <p:xfrm>
          <a:off x="4191000" y="2286000"/>
          <a:ext cx="4655453" cy="39599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r:id="rId3" imgW="2676899" imgH="2276793" progId="PBrush">
                  <p:embed/>
                </p:oleObj>
              </mc:Choice>
              <mc:Fallback>
                <p:oleObj r:id="rId3" imgW="2676899" imgH="2276793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18000" contrast="6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286000"/>
                        <a:ext cx="4655453" cy="39599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73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ctr"/>
          <a:lstStyle/>
          <a:p>
            <a:r>
              <a:rPr lang="zh-CN" altLang="en-US" sz="4400" b="1">
                <a:latin typeface="华文新魏" panose="02010800040101010101" pitchFamily="2" charset="-122"/>
                <a:ea typeface="华文新魏" panose="02010800040101010101" pitchFamily="2" charset="-122"/>
              </a:rPr>
              <a:t>一、急救原则</a:t>
            </a:r>
            <a:endParaRPr lang="zh-CN" altLang="en-US" sz="44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CE558-D930-40A4-A1F7-9504DF96C964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3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8316466" cy="5876925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开放气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道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（仰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头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举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颏法）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用一只手按压伤病者的前额，使头部后仰，同时用另一只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手的食指及中指将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下颏托起</a:t>
            </a:r>
            <a:r>
              <a:rPr lang="zh-CN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，使下颌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角与耳垂的连线和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地面垂直。</a:t>
            </a:r>
            <a:endParaRPr lang="zh-CN" altLang="en-US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Picture 4" descr="副本 (4) 來自 暢通呼吸道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852936"/>
            <a:ext cx="4121150" cy="35290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4858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0"/>
            <a:ext cx="7245350" cy="65976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人工呼吸</a:t>
            </a:r>
            <a:r>
              <a:rPr lang="en-US" altLang="zh-CN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</a:t>
            </a:r>
            <a:br>
              <a:rPr lang="en-US" altLang="zh-CN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采取口对口人工呼吸和口对鼻人工呼吸。口对口人工呼吸时要用一手将病人的鼻孔捏紧，深吸一口气，屏气，用力吹气。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观察人的胸部有无起伏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，如果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吹气时胸部抬起，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说明气道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畅通，口对口吹气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的操作是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正确的。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35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吹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813"/>
            <a:ext cx="2997200" cy="2735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3" descr="吹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989138"/>
            <a:ext cx="3024187" cy="25669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" name="Picture 4" descr="看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3" y="3141663"/>
            <a:ext cx="3024187" cy="27082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7708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8600"/>
            <a:ext cx="7101408" cy="59055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心肺复苏评估</a:t>
            </a:r>
            <a: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胸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外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心脏按压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次，人工呼吸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次，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即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30:2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为一个循环，一般做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个循环再次评估。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AED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，自动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体外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除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颤仪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猝死的主要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原因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是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心室颤动导致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的心脏骤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停，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治疗室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颤最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有效的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方法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是尽早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用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AED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除颤。</a:t>
            </a:r>
            <a:endParaRPr lang="zh-CN" altLang="en-US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565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416800" cy="59055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心肺复苏终止指标</a:t>
            </a:r>
            <a: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br>
              <a:rPr lang="zh-CN" altLang="en-US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病人已恢复自主呼吸和心跳：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①颈动脉可摸到强有力搏动；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②呼吸恢复；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③意识改善；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④瞳孔回缩。     </a:t>
            </a:r>
            <a:b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专业急救人员到场接替；</a:t>
            </a:r>
            <a:b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由急救医生到场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确定病人已死亡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 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3555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828800" y="152400"/>
            <a:ext cx="3600400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4800" b="1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创伤急救</a:t>
            </a:r>
            <a:r>
              <a:rPr lang="en-US" altLang="zh-CN" sz="4800" b="1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</a:t>
            </a:r>
            <a:endParaRPr lang="zh-CN" altLang="en-US" sz="4800" b="1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438400"/>
            <a:ext cx="4762500" cy="298132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775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187624" y="2420888"/>
            <a:ext cx="6048672" cy="3528392"/>
          </a:xfrm>
        </p:spPr>
        <p:txBody>
          <a:bodyPr/>
          <a:lstStyle/>
          <a:p>
            <a:pPr marL="609600" indent="-609600" eaLnBrk="1" hangingPunct="1">
              <a:buFontTx/>
              <a:buNone/>
            </a:pPr>
            <a:endParaRPr lang="zh-CN" altLang="en-US" sz="4000" dirty="0" smtClean="0">
              <a:solidFill>
                <a:srgbClr val="FF33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呼吸心跳骤停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者马上实施心肺复苏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r>
              <a:rPr lang="zh-CN" altLang="en-US" sz="3600" b="1">
                <a:solidFill>
                  <a:srgbClr val="00666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   </a:t>
            </a:r>
          </a:p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迅速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判定有否头、胸、腹致命伤，保持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呼吸道通畅。</a:t>
            </a:r>
            <a:endParaRPr lang="en-US" altLang="zh-CN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9157" name="Text Box 5"/>
          <p:cNvSpPr txBox="1">
            <a:spLocks noChangeArrowheads="1"/>
          </p:cNvSpPr>
          <p:nvPr/>
        </p:nvSpPr>
        <p:spPr bwMode="auto">
          <a:xfrm>
            <a:off x="1331640" y="1916832"/>
            <a:ext cx="5373960" cy="771525"/>
          </a:xfrm>
          <a:prstGeom prst="rect">
            <a:avLst/>
          </a:prstGeom>
          <a:gradFill rotWithShape="0">
            <a:gsLst>
              <a:gs pos="0">
                <a:srgbClr val="99FF66"/>
              </a:gs>
              <a:gs pos="100000">
                <a:srgbClr val="99FF66">
                  <a:gamma/>
                  <a:tint val="81961"/>
                  <a:invGamma/>
                </a:srgbClr>
              </a:gs>
            </a:gsLst>
            <a:lin ang="5400000" scaled="1"/>
          </a:gradFill>
          <a:ln w="9525">
            <a:solidFill>
              <a:srgbClr val="008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altLang="zh-CN" sz="44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sz="4000" b="1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先救命，后治伤</a:t>
            </a:r>
          </a:p>
        </p:txBody>
      </p:sp>
      <p:sp>
        <p:nvSpPr>
          <p:cNvPr id="10244" name="Text Box 11"/>
          <p:cNvSpPr txBox="1">
            <a:spLocks noChangeArrowheads="1"/>
          </p:cNvSpPr>
          <p:nvPr/>
        </p:nvSpPr>
        <p:spPr bwMode="auto">
          <a:xfrm>
            <a:off x="2061691" y="900584"/>
            <a:ext cx="44545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创伤现场急救原则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865484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3818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3" name="WordArt 9"/>
          <p:cNvSpPr>
            <a:spLocks noChangeArrowheads="1" noChangeShapeType="1"/>
          </p:cNvSpPr>
          <p:nvPr/>
        </p:nvSpPr>
        <p:spPr bwMode="auto">
          <a:xfrm>
            <a:off x="1908174" y="908050"/>
            <a:ext cx="5407025" cy="12001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800" b="1" kern="10" dirty="0" smtClean="0"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2700000" scaled="1"/>
                </a:gradFill>
                <a:latin typeface="华文新魏" panose="02010800040101010101" pitchFamily="2" charset="-122"/>
                <a:ea typeface="华文新魏" panose="02010800040101010101" pitchFamily="2" charset="-122"/>
              </a:rPr>
              <a:t>止血与包扎</a:t>
            </a:r>
            <a:endParaRPr lang="zh-CN" altLang="en-US" sz="4800" b="1" kern="10" dirty="0">
              <a:gradFill rotWithShape="1">
                <a:gsLst>
                  <a:gs pos="0">
                    <a:srgbClr val="FFF200"/>
                  </a:gs>
                  <a:gs pos="45000">
                    <a:srgbClr val="FF7A00"/>
                  </a:gs>
                  <a:gs pos="70000">
                    <a:srgbClr val="FF0300"/>
                  </a:gs>
                  <a:gs pos="100000">
                    <a:srgbClr val="4D0808"/>
                  </a:gs>
                </a:gsLst>
                <a:lin ang="2700000" scaled="1"/>
              </a:gra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2234" name="WordArt 10"/>
          <p:cNvSpPr>
            <a:spLocks noChangeArrowheads="1" noChangeShapeType="1"/>
          </p:cNvSpPr>
          <p:nvPr/>
        </p:nvSpPr>
        <p:spPr bwMode="auto">
          <a:xfrm>
            <a:off x="2555875" y="2492375"/>
            <a:ext cx="4176713" cy="2016125"/>
          </a:xfrm>
          <a:prstGeom prst="rect">
            <a:avLst/>
          </a:prstGeom>
        </p:spPr>
        <p:txBody>
          <a:bodyPr wrap="none" fromWordArt="1">
            <a:prstTxWarp prst="textTriangle">
              <a:avLst>
                <a:gd name="adj" fmla="val 50000"/>
              </a:avLst>
            </a:prstTxWarp>
            <a:scene3d>
              <a:camera prst="legacyObliqueTopLeft"/>
              <a:lightRig rig="legacyNormal3" dir="r"/>
            </a:scene3d>
            <a:sp3d extrusionH="201600" prstMaterial="legacyMatte">
              <a:extrusionClr>
                <a:srgbClr val="0066CC"/>
              </a:extrusionClr>
              <a:contourClr>
                <a:srgbClr val="FF7C80"/>
              </a:contourClr>
            </a:sp3d>
          </a:bodyPr>
          <a:lstStyle/>
          <a:p>
            <a:pPr algn="ctr"/>
            <a:r>
              <a:rPr lang="zh-CN" altLang="en-US" sz="5400" b="1" kern="1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7C8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黑体" panose="02010609060101010101" pitchFamily="49" charset="-122"/>
                <a:ea typeface="黑体" panose="02010609060101010101" pitchFamily="49" charset="-122"/>
              </a:rPr>
              <a:t>止血</a:t>
            </a:r>
          </a:p>
        </p:txBody>
      </p:sp>
      <p:sp>
        <p:nvSpPr>
          <p:cNvPr id="52235" name="Text Box 11"/>
          <p:cNvSpPr txBox="1">
            <a:spLocks noChangeArrowheads="1"/>
          </p:cNvSpPr>
          <p:nvPr/>
        </p:nvSpPr>
        <p:spPr bwMode="auto">
          <a:xfrm>
            <a:off x="755650" y="2636838"/>
            <a:ext cx="7112845" cy="2308324"/>
          </a:xfrm>
          <a:prstGeom prst="rect">
            <a:avLst/>
          </a:prstGeom>
          <a:solidFill>
            <a:srgbClr val="C0C0C0">
              <a:alpha val="64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>
              <a:lnSpc>
                <a:spcPct val="2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endParaRPr lang="en-US" altLang="zh-CN" sz="3600" b="1" dirty="0">
              <a:solidFill>
                <a:srgbClr val="9900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  <a:p>
            <a:pPr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en-US" altLang="zh-CN" sz="36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itchFamily="2" charset="-122"/>
              </a:rPr>
              <a:t>  </a:t>
            </a:r>
            <a:r>
              <a:rPr lang="zh-CN" altLang="en-US" sz="3600" b="1" dirty="0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控制出血，保存有效的血容量。</a:t>
            </a:r>
          </a:p>
          <a:p>
            <a:pPr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rgbClr val="99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  防止休克，挽救生命。</a:t>
            </a:r>
          </a:p>
          <a:p>
            <a:pPr eaLnBrk="1" hangingPunct="1">
              <a:lnSpc>
                <a:spcPct val="3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endParaRPr lang="en-US" altLang="zh-CN" sz="3600" b="1" dirty="0">
              <a:solidFill>
                <a:srgbClr val="99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52236" name="Picture 12" descr="gif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3284538"/>
            <a:ext cx="2889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7" name="Picture 13" descr="gif00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3" y="4076700"/>
            <a:ext cx="2889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07008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" dur="10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2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3" grpId="0" animBg="1"/>
      <p:bldP spid="52234" grpId="0" animBg="1"/>
      <p:bldP spid="52234" grpId="1" animBg="1"/>
      <p:bldP spid="52235" grpId="0" bldLvl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伤口出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54"/>
          <a:stretch>
            <a:fillRect/>
          </a:stretch>
        </p:blipFill>
        <p:spPr bwMode="auto">
          <a:xfrm>
            <a:off x="3203575" y="2708275"/>
            <a:ext cx="3203575" cy="2403475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23" name="Group 3"/>
          <p:cNvGrpSpPr>
            <a:grpSpLocks/>
          </p:cNvGrpSpPr>
          <p:nvPr/>
        </p:nvGrpSpPr>
        <p:grpSpPr bwMode="auto">
          <a:xfrm>
            <a:off x="188913" y="215900"/>
            <a:ext cx="9170987" cy="6858000"/>
            <a:chOff x="0" y="0"/>
            <a:chExt cx="5777" cy="4320"/>
          </a:xfrm>
        </p:grpSpPr>
        <p:sp>
          <p:nvSpPr>
            <p:cNvPr id="30731" name="Rectangle 4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0732" name="Rectangle 5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56326" name="Text Box 6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6327" name="Text Box 7"/>
            <p:cNvSpPr txBox="1">
              <a:spLocks noChangeArrowheads="1"/>
            </p:cNvSpPr>
            <p:nvPr/>
          </p:nvSpPr>
          <p:spPr bwMode="auto">
            <a:xfrm>
              <a:off x="525" y="1056"/>
              <a:ext cx="462" cy="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dist" eaLnBrk="1" hangingPunct="1">
                <a:defRPr/>
              </a:pPr>
              <a:endParaRPr lang="zh-CN" altLang="zh-CN"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56329" name="Oval 9"/>
          <p:cNvSpPr>
            <a:spLocks noChangeArrowheads="1"/>
          </p:cNvSpPr>
          <p:nvPr/>
        </p:nvSpPr>
        <p:spPr bwMode="auto">
          <a:xfrm>
            <a:off x="3203575" y="-234412"/>
            <a:ext cx="2119313" cy="2819912"/>
          </a:xfrm>
          <a:prstGeom prst="ellipse">
            <a:avLst/>
          </a:prstGeom>
          <a:gradFill rotWithShape="1">
            <a:gsLst>
              <a:gs pos="0">
                <a:srgbClr val="FF9933"/>
              </a:gs>
              <a:gs pos="100000">
                <a:srgbClr val="FF3300"/>
              </a:gs>
            </a:gsLst>
            <a:path path="shape">
              <a:fillToRect l="50000" t="50000" r="50000" b="50000"/>
            </a:path>
          </a:gradFill>
          <a:ln w="28575">
            <a:solidFill>
              <a:srgbClr val="990000"/>
            </a:solidFill>
            <a:prstDash val="sysDot"/>
            <a:round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 anchor="ctr">
            <a:spAutoFit/>
          </a:bodyPr>
          <a:lstStyle/>
          <a:p>
            <a:pPr algn="ctr" eaLnBrk="1" hangingPunct="1">
              <a:lnSpc>
                <a:spcPct val="8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52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出血</a:t>
            </a:r>
          </a:p>
          <a:p>
            <a:pPr algn="ctr" eaLnBrk="1" hangingPunct="1">
              <a:lnSpc>
                <a:spcPct val="2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endParaRPr lang="zh-CN" altLang="en-US" sz="52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6330" name="AutoShape 10"/>
          <p:cNvSpPr>
            <a:spLocks noChangeArrowheads="1"/>
          </p:cNvSpPr>
          <p:nvPr/>
        </p:nvSpPr>
        <p:spPr bwMode="auto">
          <a:xfrm>
            <a:off x="539750" y="1773238"/>
            <a:ext cx="2663825" cy="1277937"/>
          </a:xfrm>
          <a:prstGeom prst="wedgeEllipseCallout">
            <a:avLst>
              <a:gd name="adj1" fmla="val 47676"/>
              <a:gd name="adj2" fmla="val -84907"/>
            </a:avLst>
          </a:prstGeom>
          <a:solidFill>
            <a:srgbClr val="FFFF66"/>
          </a:solidFill>
          <a:ln w="28575">
            <a:solidFill>
              <a:srgbClr val="990000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ctr"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内出血</a:t>
            </a:r>
          </a:p>
        </p:txBody>
      </p:sp>
      <p:sp>
        <p:nvSpPr>
          <p:cNvPr id="56331" name="AutoShape 11"/>
          <p:cNvSpPr>
            <a:spLocks noChangeArrowheads="1"/>
          </p:cNvSpPr>
          <p:nvPr/>
        </p:nvSpPr>
        <p:spPr bwMode="auto">
          <a:xfrm>
            <a:off x="5940425" y="1196975"/>
            <a:ext cx="2592388" cy="1511300"/>
          </a:xfrm>
          <a:prstGeom prst="wedgeEllipseCallout">
            <a:avLst>
              <a:gd name="adj1" fmla="val -71921"/>
              <a:gd name="adj2" fmla="val -60190"/>
            </a:avLst>
          </a:prstGeom>
          <a:solidFill>
            <a:srgbClr val="99FF33"/>
          </a:solidFill>
          <a:ln w="28575">
            <a:solidFill>
              <a:srgbClr val="990000"/>
            </a:solidFill>
            <a:prstDash val="sysDot"/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ctr" eaLnBrk="1" hangingPunct="1">
              <a:lnSpc>
                <a:spcPct val="13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外出血</a:t>
            </a:r>
          </a:p>
        </p:txBody>
      </p:sp>
      <p:sp>
        <p:nvSpPr>
          <p:cNvPr id="56332" name="AutoShape 12"/>
          <p:cNvSpPr>
            <a:spLocks noChangeArrowheads="1"/>
          </p:cNvSpPr>
          <p:nvPr/>
        </p:nvSpPr>
        <p:spPr bwMode="auto">
          <a:xfrm>
            <a:off x="2555875" y="3068638"/>
            <a:ext cx="3960813" cy="1566862"/>
          </a:xfrm>
          <a:prstGeom prst="cloudCallout">
            <a:avLst>
              <a:gd name="adj1" fmla="val 41824"/>
              <a:gd name="adj2" fmla="val -83537"/>
            </a:avLst>
          </a:prstGeom>
          <a:gradFill rotWithShape="1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path path="rect">
              <a:fillToRect l="50000" t="50000" r="50000" b="50000"/>
            </a:path>
          </a:gradFill>
          <a:ln w="38100">
            <a:solidFill>
              <a:srgbClr val="00FF00"/>
            </a:solidFill>
            <a:round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r" eaLnBrk="1" hangingPunct="1">
              <a:lnSpc>
                <a:spcPct val="12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3600" b="1" dirty="0">
                <a:solidFill>
                  <a:schemeClr val="bg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外出血分类</a:t>
            </a:r>
          </a:p>
        </p:txBody>
      </p:sp>
      <p:sp>
        <p:nvSpPr>
          <p:cNvPr id="56333" name="AutoShape 13"/>
          <p:cNvSpPr>
            <a:spLocks noChangeArrowheads="1"/>
          </p:cNvSpPr>
          <p:nvPr/>
        </p:nvSpPr>
        <p:spPr bwMode="auto">
          <a:xfrm>
            <a:off x="323850" y="4724400"/>
            <a:ext cx="2663825" cy="1025525"/>
          </a:xfrm>
          <a:prstGeom prst="wedgeEllipseCallout">
            <a:avLst>
              <a:gd name="adj1" fmla="val 55306"/>
              <a:gd name="adj2" fmla="val -71671"/>
            </a:avLst>
          </a:prstGeom>
          <a:solidFill>
            <a:srgbClr val="FF3300"/>
          </a:solidFill>
          <a:ln w="28575">
            <a:solidFill>
              <a:srgbClr val="00FF00"/>
            </a:solidFill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ctr"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3200" b="1">
                <a:solidFill>
                  <a:srgbClr val="66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动脉出血</a:t>
            </a:r>
          </a:p>
        </p:txBody>
      </p:sp>
      <p:sp>
        <p:nvSpPr>
          <p:cNvPr id="56334" name="AutoShape 14"/>
          <p:cNvSpPr>
            <a:spLocks noChangeArrowheads="1"/>
          </p:cNvSpPr>
          <p:nvPr/>
        </p:nvSpPr>
        <p:spPr bwMode="auto">
          <a:xfrm>
            <a:off x="2987675" y="5445125"/>
            <a:ext cx="2633663" cy="1025525"/>
          </a:xfrm>
          <a:prstGeom prst="wedgeEllipseCallout">
            <a:avLst>
              <a:gd name="adj1" fmla="val 11301"/>
              <a:gd name="adj2" fmla="val -126625"/>
            </a:avLst>
          </a:prstGeom>
          <a:solidFill>
            <a:srgbClr val="FF00FF"/>
          </a:solidFill>
          <a:ln w="28575">
            <a:solidFill>
              <a:srgbClr val="00FF00"/>
            </a:solidFill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ctr"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3200" b="1">
                <a:solidFill>
                  <a:srgbClr val="66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静脉出血</a:t>
            </a:r>
          </a:p>
        </p:txBody>
      </p:sp>
      <p:sp>
        <p:nvSpPr>
          <p:cNvPr id="56335" name="AutoShape 15"/>
          <p:cNvSpPr>
            <a:spLocks noChangeArrowheads="1"/>
          </p:cNvSpPr>
          <p:nvPr/>
        </p:nvSpPr>
        <p:spPr bwMode="auto">
          <a:xfrm>
            <a:off x="5435600" y="4851400"/>
            <a:ext cx="3563938" cy="954088"/>
          </a:xfrm>
          <a:prstGeom prst="wedgeEllipseCallout">
            <a:avLst>
              <a:gd name="adj1" fmla="val -32495"/>
              <a:gd name="adj2" fmla="val -110231"/>
            </a:avLst>
          </a:prstGeom>
          <a:solidFill>
            <a:srgbClr val="FF6600"/>
          </a:solidFill>
          <a:ln w="28575">
            <a:solidFill>
              <a:srgbClr val="00FF00"/>
            </a:solidFill>
            <a:miter lim="800000"/>
            <a:headEnd/>
            <a:tailEnd/>
          </a:ln>
          <a:effectLst>
            <a:outerShdw dist="35921" dir="2700000" algn="ctr" rotWithShape="0">
              <a:srgbClr val="292929"/>
            </a:outerShdw>
          </a:effectLst>
        </p:spPr>
        <p:txBody>
          <a:bodyPr/>
          <a:lstStyle/>
          <a:p>
            <a:pPr algn="ctr" eaLnBrk="1" hangingPunct="1"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3000" b="1">
                <a:solidFill>
                  <a:srgbClr val="66FF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毛细血管出血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04973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6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6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6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32" grpId="0" animBg="1" autoUpdateAnimBg="0"/>
      <p:bldP spid="56333" grpId="0" animBg="1" autoUpdateAnimBg="0"/>
      <p:bldP spid="56334" grpId="0" animBg="1" autoUpdateAnimBg="0"/>
      <p:bldP spid="56335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457200"/>
            <a:ext cx="81534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None/>
            </a:pP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出血的危险程度不仅与破损血管的口径有关，也与出血的速度成正比。如颈动脉、锁骨下动脉、肱动脉及股动脉等大血管破裂出血，往往来不及送往医院，可于数分钟内在现场死亡；中等口径的血管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破裂出血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，也可迅速导致休克而危及生命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32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lnSpc>
                <a:spcPct val="120000"/>
              </a:lnSpc>
              <a:buNone/>
            </a:pP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由此可见，急性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大出血是人体受伤后早期致死的主要原因。因此，在现场采取及时、有效的止血措施是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挽救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生命最首要的环节。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01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199BBDF6-5C90-4FD3-9AD8-04755ABA0E30}" type="slidenum">
              <a:rPr lang="en-US" altLang="zh-CN" sz="1200">
                <a:solidFill>
                  <a:srgbClr val="D38E27"/>
                </a:solidFill>
              </a:rPr>
              <a:pPr algn="r"/>
              <a:t>4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88802" name="Rectangle 2"/>
          <p:cNvSpPr>
            <a:spLocks noChangeArrowheads="1"/>
          </p:cNvSpPr>
          <p:nvPr/>
        </p:nvSpPr>
        <p:spPr bwMode="auto">
          <a:xfrm>
            <a:off x="2438400" y="2133600"/>
            <a:ext cx="5257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endParaRPr lang="zh-CN" altLang="en-US" sz="48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</p:txBody>
      </p:sp>
      <p:sp>
        <p:nvSpPr>
          <p:cNvPr id="588808" name="AutoShape 8"/>
          <p:cNvSpPr>
            <a:spLocks noChangeArrowheads="1"/>
          </p:cNvSpPr>
          <p:nvPr/>
        </p:nvSpPr>
        <p:spPr bwMode="auto">
          <a:xfrm>
            <a:off x="1270822" y="1882285"/>
            <a:ext cx="2209800" cy="851297"/>
          </a:xfrm>
          <a:prstGeom prst="flowChartAlternateProcess">
            <a:avLst/>
          </a:prstGeom>
          <a:solidFill>
            <a:schemeClr val="tx2"/>
          </a:solidFill>
          <a:ln w="9525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安全</a:t>
            </a:r>
          </a:p>
        </p:txBody>
      </p:sp>
      <p:sp>
        <p:nvSpPr>
          <p:cNvPr id="588809" name="AutoShape 9"/>
          <p:cNvSpPr>
            <a:spLocks noChangeArrowheads="1"/>
          </p:cNvSpPr>
          <p:nvPr/>
        </p:nvSpPr>
        <p:spPr bwMode="auto">
          <a:xfrm>
            <a:off x="2123728" y="3080194"/>
            <a:ext cx="2286000" cy="851297"/>
          </a:xfrm>
          <a:prstGeom prst="flowChartAlternateProcess">
            <a:avLst/>
          </a:prstGeom>
          <a:solidFill>
            <a:schemeClr val="accent2"/>
          </a:solidFill>
          <a:ln w="9525">
            <a:solidFill>
              <a:srgbClr val="FF00FF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4400" b="1" dirty="0">
                <a:solidFill>
                  <a:srgbClr val="CC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及时</a:t>
            </a:r>
          </a:p>
        </p:txBody>
      </p:sp>
      <p:sp>
        <p:nvSpPr>
          <p:cNvPr id="26631" name="AutoShape 10"/>
          <p:cNvSpPr>
            <a:spLocks noChangeArrowheads="1"/>
          </p:cNvSpPr>
          <p:nvPr/>
        </p:nvSpPr>
        <p:spPr bwMode="auto">
          <a:xfrm>
            <a:off x="3480622" y="4278103"/>
            <a:ext cx="2362200" cy="776383"/>
          </a:xfrm>
          <a:prstGeom prst="flowChartAlternateProcess">
            <a:avLst/>
          </a:prstGeom>
          <a:solidFill>
            <a:srgbClr val="CC0000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4400" b="1" dirty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正确</a:t>
            </a:r>
          </a:p>
        </p:txBody>
      </p:sp>
      <p:sp>
        <p:nvSpPr>
          <p:cNvPr id="26632" name="AutoShape 11"/>
          <p:cNvSpPr>
            <a:spLocks noChangeArrowheads="1"/>
          </p:cNvSpPr>
          <p:nvPr/>
        </p:nvSpPr>
        <p:spPr bwMode="auto">
          <a:xfrm>
            <a:off x="4558870" y="5310045"/>
            <a:ext cx="2317750" cy="776383"/>
          </a:xfrm>
          <a:prstGeom prst="flowChartAlternateProcess">
            <a:avLst/>
          </a:prstGeom>
          <a:solidFill>
            <a:srgbClr val="33CCFF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zh-CN" altLang="en-US" sz="4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有效</a:t>
            </a:r>
          </a:p>
        </p:txBody>
      </p:sp>
      <p:sp>
        <p:nvSpPr>
          <p:cNvPr id="9" name="页脚占位符 8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905000" y="810922"/>
            <a:ext cx="54864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突发意外的急救原则</a:t>
            </a:r>
            <a:endParaRPr lang="zh-CN" altLang="en-US" sz="4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919889"/>
      </p:ext>
    </p:extLst>
  </p:cSld>
  <p:clrMapOvr>
    <a:masterClrMapping/>
  </p:clrMapOvr>
  <p:transition spd="slow">
    <p:checker dir="vert"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8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8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8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808" grpId="0" animBg="1"/>
      <p:bldP spid="588809" grpId="0" animBg="1"/>
      <p:bldP spid="26631" grpId="0" animBg="1"/>
      <p:bldP spid="2663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971550" y="1557338"/>
            <a:ext cx="7364413" cy="497681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0"/>
              </a:lnSpc>
              <a:spcBef>
                <a:spcPct val="50000"/>
              </a:spcBef>
              <a:defRPr/>
            </a:pPr>
            <a:endParaRPr lang="zh-CN" altLang="en-US" sz="4800" dirty="0">
              <a:latin typeface="+mn-ea"/>
              <a:ea typeface="+mn-ea"/>
            </a:endParaRP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出血量&lt;5%（200ml—400ml）</a:t>
            </a:r>
          </a:p>
          <a:p>
            <a:pPr eaLnBrk="1" hangingPunct="1">
              <a:lnSpc>
                <a:spcPct val="5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 无明显症状，可自动代偿。</a:t>
            </a:r>
          </a:p>
          <a:p>
            <a:pPr eaLnBrk="1" hangingPunct="1">
              <a:lnSpc>
                <a:spcPct val="0"/>
              </a:lnSpc>
              <a:spcBef>
                <a:spcPct val="50000"/>
              </a:spcBef>
              <a:defRPr/>
            </a:pPr>
            <a:endParaRPr lang="zh-CN" altLang="en-US" sz="28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出血量&gt;20%（800ml—1000ml）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出现休克早期症状，面白肢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凉出冷汗。</a:t>
            </a:r>
          </a:p>
          <a:p>
            <a:pPr eaLnBrk="1" hangingPunct="1">
              <a:spcBef>
                <a:spcPct val="50000"/>
              </a:spcBef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出血量 &gt;40%（2000ml以上）</a:t>
            </a:r>
          </a:p>
          <a:p>
            <a:pPr eaLnBrk="1" hangingPunct="1">
              <a:lnSpc>
                <a:spcPct val="6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躁动或淡漠，心慌呼吸快，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脉搏摸不到，血压测不出，</a:t>
            </a:r>
          </a:p>
          <a:p>
            <a:pPr eaLnBrk="1" hangingPunct="1">
              <a:lnSpc>
                <a:spcPct val="4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      可导致死亡。</a:t>
            </a:r>
          </a:p>
          <a:p>
            <a:pPr eaLnBrk="1" hangingPunct="1">
              <a:lnSpc>
                <a:spcPct val="0"/>
              </a:lnSpc>
              <a:spcBef>
                <a:spcPct val="50000"/>
              </a:spcBef>
              <a:defRPr/>
            </a:pPr>
            <a:endParaRPr lang="zh-CN" altLang="en-US" sz="2800" b="1" dirty="0">
              <a:solidFill>
                <a:srgbClr val="003B3A"/>
              </a:solidFill>
              <a:latin typeface="+mn-ea"/>
              <a:ea typeface="+mn-ea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33" b="47836"/>
          <a:stretch>
            <a:fillRect/>
          </a:stretch>
        </p:blipFill>
        <p:spPr bwMode="auto">
          <a:xfrm>
            <a:off x="6738938" y="1017588"/>
            <a:ext cx="16764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93" b="43765"/>
          <a:stretch>
            <a:fillRect/>
          </a:stretch>
        </p:blipFill>
        <p:spPr bwMode="auto">
          <a:xfrm>
            <a:off x="6156325" y="2654300"/>
            <a:ext cx="203993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773" name="Group 5"/>
          <p:cNvGrpSpPr>
            <a:grpSpLocks/>
          </p:cNvGrpSpPr>
          <p:nvPr/>
        </p:nvGrpSpPr>
        <p:grpSpPr bwMode="auto">
          <a:xfrm>
            <a:off x="-19050" y="0"/>
            <a:ext cx="9163050" cy="6858000"/>
            <a:chOff x="0" y="0"/>
            <a:chExt cx="5777" cy="4320"/>
          </a:xfrm>
        </p:grpSpPr>
        <p:sp>
          <p:nvSpPr>
            <p:cNvPr id="32778" name="Rectangle 6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2779" name="Rectangle 7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58376" name="Text Box 8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pic>
        <p:nvPicPr>
          <p:cNvPr id="32774" name="Picture 11" descr="TP09245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924065">
            <a:off x="6545263" y="4873625"/>
            <a:ext cx="230505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5" name="AutoShape 12"/>
          <p:cNvSpPr>
            <a:spLocks noChangeArrowheads="1"/>
          </p:cNvSpPr>
          <p:nvPr/>
        </p:nvSpPr>
        <p:spPr bwMode="auto">
          <a:xfrm rot="1209756">
            <a:off x="7812088" y="2852738"/>
            <a:ext cx="409575" cy="431800"/>
          </a:xfrm>
          <a:prstGeom prst="irregularSeal1">
            <a:avLst/>
          </a:prstGeom>
          <a:solidFill>
            <a:srgbClr val="FFCCFF"/>
          </a:solidFill>
          <a:ln w="9525">
            <a:solidFill>
              <a:srgbClr val="FF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76" name="AutoShape 13"/>
          <p:cNvSpPr>
            <a:spLocks noChangeArrowheads="1"/>
          </p:cNvSpPr>
          <p:nvPr/>
        </p:nvSpPr>
        <p:spPr bwMode="auto">
          <a:xfrm rot="1186030">
            <a:off x="7740650" y="3213100"/>
            <a:ext cx="215900" cy="215900"/>
          </a:xfrm>
          <a:prstGeom prst="irregularSeal1">
            <a:avLst/>
          </a:prstGeom>
          <a:solidFill>
            <a:srgbClr val="FFCCFF"/>
          </a:solidFill>
          <a:ln w="9525">
            <a:solidFill>
              <a:srgbClr val="FF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32777" name="Text Box 11"/>
          <p:cNvSpPr txBox="1">
            <a:spLocks noChangeArrowheads="1"/>
          </p:cNvSpPr>
          <p:nvPr/>
        </p:nvSpPr>
        <p:spPr bwMode="auto">
          <a:xfrm>
            <a:off x="838200" y="609600"/>
            <a:ext cx="474186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出血量的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判断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49262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2"/>
          <p:cNvSpPr txBox="1">
            <a:spLocks noChangeArrowheads="1"/>
          </p:cNvSpPr>
          <p:nvPr/>
        </p:nvSpPr>
        <p:spPr bwMode="auto">
          <a:xfrm>
            <a:off x="779933" y="1055602"/>
            <a:ext cx="7561262" cy="299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TW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敷料</a:t>
            </a: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：绷带</a:t>
            </a:r>
            <a:r>
              <a:rPr lang="zh-CN" altLang="en-US" b="1">
                <a:latin typeface="华文新魏" panose="02010800040101010101" pitchFamily="2" charset="-122"/>
                <a:ea typeface="华文新魏" panose="02010800040101010101" pitchFamily="2" charset="-122"/>
              </a:rPr>
              <a:t>、三角巾、弹力</a:t>
            </a: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止血带；</a:t>
            </a:r>
            <a:endParaRPr lang="en-US" altLang="zh-CN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要求：</a:t>
            </a:r>
            <a:r>
              <a:rPr lang="zh-TW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清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洁</a:t>
            </a:r>
            <a:r>
              <a:rPr lang="zh-TW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、柔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软</a:t>
            </a:r>
            <a:r>
              <a:rPr lang="zh-TW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、透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气</a:t>
            </a:r>
            <a:r>
              <a:rPr lang="zh-TW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TW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吸水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endParaRPr lang="en-US" altLang="zh-CN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作用：保护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伤口、</a:t>
            </a:r>
            <a:r>
              <a:rPr lang="zh-TW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吸收</a:t>
            </a:r>
            <a:r>
              <a:rPr lang="zh-TW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血液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endParaRPr lang="zh-TW" altLang="en-US" sz="32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固定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伤肢、承托伤肢、帮</a:t>
            </a:r>
            <a:r>
              <a:rPr lang="zh-TW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助</a:t>
            </a:r>
            <a:r>
              <a:rPr lang="zh-TW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止血</a:t>
            </a: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TW" altLang="en-US" sz="32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zh-CN" altLang="en-US">
              <a:solidFill>
                <a:srgbClr val="00333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34819" name="Picture 3" descr="1067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868862"/>
            <a:ext cx="2282825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4820" name="Group 6"/>
          <p:cNvGrpSpPr>
            <a:grpSpLocks/>
          </p:cNvGrpSpPr>
          <p:nvPr/>
        </p:nvGrpSpPr>
        <p:grpSpPr bwMode="auto">
          <a:xfrm>
            <a:off x="-19050" y="0"/>
            <a:ext cx="9163050" cy="6858000"/>
            <a:chOff x="0" y="0"/>
            <a:chExt cx="5777" cy="4320"/>
          </a:xfrm>
        </p:grpSpPr>
        <p:sp>
          <p:nvSpPr>
            <p:cNvPr id="34825" name="Rectangle 7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4826" name="Rectangle 8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425" name="Text Box 9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60428" name="Text Box 12"/>
          <p:cNvSpPr txBox="1">
            <a:spLocks noChangeArrowheads="1"/>
          </p:cNvSpPr>
          <p:nvPr/>
        </p:nvSpPr>
        <p:spPr bwMode="auto">
          <a:xfrm>
            <a:off x="924718" y="4137397"/>
            <a:ext cx="7596188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  <a:buClr>
                <a:srgbClr val="CC00FF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注意</a:t>
            </a:r>
            <a:r>
              <a:rPr lang="en-US" altLang="zh-CN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</a:t>
            </a:r>
            <a:r>
              <a:rPr lang="zh-CN" altLang="en-US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禁止用</a:t>
            </a:r>
            <a:r>
              <a:rPr lang="zh-CN" altLang="en-US" sz="28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电线</a:t>
            </a:r>
            <a:r>
              <a:rPr lang="zh-CN" altLang="en-US" sz="28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、网线、</a:t>
            </a:r>
            <a:r>
              <a:rPr lang="zh-CN" altLang="en-US" sz="2800" b="1" dirty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绳子等替代止血带。</a:t>
            </a:r>
          </a:p>
        </p:txBody>
      </p:sp>
      <p:pic>
        <p:nvPicPr>
          <p:cNvPr id="34822" name="Picture 13" descr="DSC023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" t="27756" r="9737"/>
          <a:stretch>
            <a:fillRect/>
          </a:stretch>
        </p:blipFill>
        <p:spPr bwMode="auto">
          <a:xfrm>
            <a:off x="5918904" y="5073477"/>
            <a:ext cx="2808288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3" name="Text Box 11"/>
          <p:cNvSpPr txBox="1">
            <a:spLocks noChangeArrowheads="1"/>
          </p:cNvSpPr>
          <p:nvPr/>
        </p:nvSpPr>
        <p:spPr bwMode="auto">
          <a:xfrm>
            <a:off x="820384" y="288794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止血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材料</a:t>
            </a:r>
          </a:p>
        </p:txBody>
      </p:sp>
      <p:pic>
        <p:nvPicPr>
          <p:cNvPr id="34824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40" y="4996484"/>
            <a:ext cx="2851150" cy="190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68712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1017975" y="1425761"/>
            <a:ext cx="5545138" cy="336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7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压住</a:t>
            </a:r>
            <a:r>
              <a:rPr lang="en-US" altLang="zh-CN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压迫止血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包住</a:t>
            </a:r>
            <a:r>
              <a:rPr lang="en-US" altLang="zh-CN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加压包扎止血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塞</a:t>
            </a:r>
            <a:r>
              <a:rPr lang="zh-CN" altLang="en-US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住</a:t>
            </a:r>
            <a:r>
              <a:rPr lang="en-US" altLang="zh-CN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填塞止血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FontTx/>
              <a:buNone/>
            </a:pPr>
            <a:r>
              <a:rPr lang="zh-CN" altLang="en-US" sz="3600" b="1" smtClean="0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捆</a:t>
            </a:r>
            <a:r>
              <a:rPr lang="zh-CN" altLang="en-US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住</a:t>
            </a:r>
            <a:r>
              <a:rPr lang="en-US" altLang="zh-CN" sz="3600" b="1">
                <a:solidFill>
                  <a:srgbClr val="CC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止血带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止血</a:t>
            </a:r>
            <a:endParaRPr lang="zh-CN" altLang="en-US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61444" name="Picture 4" descr="065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946382">
            <a:off x="7199376" y="945542"/>
            <a:ext cx="879475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5" descr="108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8FF"/>
              </a:clrFrom>
              <a:clrTo>
                <a:srgbClr val="FFF8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8250">
            <a:off x="7123309" y="4727430"/>
            <a:ext cx="8794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6" descr="139.jp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85" y="1859996"/>
            <a:ext cx="941388" cy="106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7" descr="140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50025">
            <a:off x="7198520" y="2816909"/>
            <a:ext cx="941388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8" name="Picture 18" descr="138.jp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9FBFA"/>
              </a:clrFrom>
              <a:clrTo>
                <a:srgbClr val="F9FBF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39364">
            <a:off x="6920588" y="3785381"/>
            <a:ext cx="8794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6" name="Text Box 11"/>
          <p:cNvSpPr txBox="1">
            <a:spLocks noChangeArrowheads="1"/>
          </p:cNvSpPr>
          <p:nvPr/>
        </p:nvSpPr>
        <p:spPr bwMode="auto">
          <a:xfrm>
            <a:off x="1371600" y="744596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止血方法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7267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4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2" dur="500"/>
                                        <p:tgtEl>
                                          <p:spTgt spid="61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5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8" dur="500"/>
                                        <p:tgtEl>
                                          <p:spTgt spid="6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 noChangeArrowheads="1"/>
          </p:cNvSpPr>
          <p:nvPr>
            <p:ph idx="1"/>
          </p:nvPr>
        </p:nvSpPr>
        <p:spPr>
          <a:xfrm>
            <a:off x="640995" y="1295400"/>
            <a:ext cx="5410200" cy="4625975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1C1C1C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buFontTx/>
              <a:buNone/>
            </a:pP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直接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按压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法</a:t>
            </a:r>
          </a:p>
          <a:p>
            <a:pPr marL="0" lvl="1" indent="0" eaLnBrk="1" hangingPunct="1"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干净纱布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用力直接按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压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出血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处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并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保持足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够压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力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于伤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口上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TW" altLang="en-US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抬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高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伤肢</a:t>
            </a:r>
            <a:endParaRPr lang="zh-TW" altLang="en-US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1" indent="0" eaLnBrk="1" hangingPunct="1"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受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伤肢体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部位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尽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量</a:t>
            </a:r>
            <a:endParaRPr lang="en-US" altLang="zh-TW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lvl="1" indent="0" eaLnBrk="1" hangingPunct="1"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抬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高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过</a:t>
            </a:r>
            <a:r>
              <a:rPr lang="zh-TW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心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脏</a:t>
            </a:r>
            <a:r>
              <a:rPr lang="zh-TW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位置。</a:t>
            </a:r>
          </a:p>
        </p:txBody>
      </p:sp>
      <p:grpSp>
        <p:nvGrpSpPr>
          <p:cNvPr id="38915" name="Group 4"/>
          <p:cNvGrpSpPr>
            <a:grpSpLocks/>
          </p:cNvGrpSpPr>
          <p:nvPr/>
        </p:nvGrpSpPr>
        <p:grpSpPr bwMode="auto">
          <a:xfrm>
            <a:off x="-19050" y="0"/>
            <a:ext cx="9163050" cy="6858000"/>
            <a:chOff x="0" y="0"/>
            <a:chExt cx="5777" cy="4320"/>
          </a:xfrm>
        </p:grpSpPr>
        <p:sp>
          <p:nvSpPr>
            <p:cNvPr id="38920" name="Rectangle 5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38921" name="Rectangle 6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495" name="Text Box 7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pic>
        <p:nvPicPr>
          <p:cNvPr id="38918" name="Picture 12" descr="6-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16" y="1560512"/>
            <a:ext cx="3635375" cy="439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9" name="Text Box 11"/>
          <p:cNvSpPr txBox="1">
            <a:spLocks noChangeArrowheads="1"/>
          </p:cNvSpPr>
          <p:nvPr/>
        </p:nvSpPr>
        <p:spPr bwMode="auto">
          <a:xfrm>
            <a:off x="807321" y="428361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压迫止血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933803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 build="p" autoUpdateAnimBg="0" advAuto="50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908844" y="3209983"/>
            <a:ext cx="5823744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面动脉止血</a:t>
            </a:r>
            <a:r>
              <a:rPr lang="en-US" altLang="zh-CN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: 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下颌角前下方切迹处，用于同侧面部止血。</a:t>
            </a:r>
          </a:p>
        </p:txBody>
      </p:sp>
      <p:pic>
        <p:nvPicPr>
          <p:cNvPr id="66571" name="Picture 11" descr="扫描0085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2" r="20108" b="14738"/>
          <a:stretch>
            <a:fillRect/>
          </a:stretch>
        </p:blipFill>
        <p:spPr bwMode="auto">
          <a:xfrm>
            <a:off x="7162800" y="617595"/>
            <a:ext cx="21590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2" name="Picture 1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5" b="4836"/>
          <a:stretch>
            <a:fillRect/>
          </a:stretch>
        </p:blipFill>
        <p:spPr bwMode="auto">
          <a:xfrm>
            <a:off x="5868988" y="4437063"/>
            <a:ext cx="2016125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3" name="Picture 1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25" y="4437063"/>
            <a:ext cx="2019300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74" name="Picture 14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4581525"/>
            <a:ext cx="1666875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5" name="Oval 15"/>
          <p:cNvSpPr>
            <a:spLocks noChangeArrowheads="1"/>
          </p:cNvSpPr>
          <p:nvPr/>
        </p:nvSpPr>
        <p:spPr bwMode="auto">
          <a:xfrm>
            <a:off x="6516688" y="5805488"/>
            <a:ext cx="215900" cy="2159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76" name="Oval 16"/>
          <p:cNvSpPr>
            <a:spLocks noChangeArrowheads="1"/>
          </p:cNvSpPr>
          <p:nvPr/>
        </p:nvSpPr>
        <p:spPr bwMode="auto">
          <a:xfrm>
            <a:off x="4497388" y="6011863"/>
            <a:ext cx="239712" cy="215900"/>
          </a:xfrm>
          <a:prstGeom prst="ellipse">
            <a:avLst/>
          </a:prstGeom>
          <a:solidFill>
            <a:srgbClr val="FFFF00"/>
          </a:solidFill>
          <a:ln w="317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77" name="Oval 17"/>
          <p:cNvSpPr>
            <a:spLocks noChangeArrowheads="1"/>
          </p:cNvSpPr>
          <p:nvPr/>
        </p:nvSpPr>
        <p:spPr bwMode="auto">
          <a:xfrm>
            <a:off x="4140200" y="5302250"/>
            <a:ext cx="215900" cy="2159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66578" name="Oval 18"/>
          <p:cNvSpPr>
            <a:spLocks noChangeArrowheads="1"/>
          </p:cNvSpPr>
          <p:nvPr/>
        </p:nvSpPr>
        <p:spPr bwMode="auto">
          <a:xfrm>
            <a:off x="1763713" y="5373688"/>
            <a:ext cx="215900" cy="2159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0972" name="Text Box 11"/>
          <p:cNvSpPr txBox="1">
            <a:spLocks noChangeArrowheads="1"/>
          </p:cNvSpPr>
          <p:nvPr/>
        </p:nvSpPr>
        <p:spPr bwMode="auto">
          <a:xfrm>
            <a:off x="838200" y="609600"/>
            <a:ext cx="46704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压迫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止血</a:t>
            </a:r>
          </a:p>
        </p:txBody>
      </p:sp>
      <p:sp>
        <p:nvSpPr>
          <p:cNvPr id="2" name="矩形 1"/>
          <p:cNvSpPr/>
          <p:nvPr/>
        </p:nvSpPr>
        <p:spPr>
          <a:xfrm>
            <a:off x="1421605" y="1370238"/>
            <a:ext cx="4572001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颞浅动脉止血：耳屏上方</a:t>
            </a:r>
            <a:r>
              <a:rPr lang="en-US" altLang="zh-CN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1.5</a:t>
            </a:r>
            <a:r>
              <a:rPr lang="zh-CN" altLang="en-US" sz="3200" b="1">
                <a:latin typeface="华文新魏" panose="02010800040101010101" pitchFamily="2" charset="-122"/>
                <a:ea typeface="华文新魏" panose="02010800040101010101" pitchFamily="2" charset="-122"/>
              </a:rPr>
              <a:t>厘米处，拇指压迫，用于同侧头顶部止血</a:t>
            </a:r>
            <a:endParaRPr lang="zh-CN" altLang="en-US" sz="32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53878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6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66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6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66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65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6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autoUpdateAnimBg="0"/>
      <p:bldP spid="66575" grpId="0" animBg="1"/>
      <p:bldP spid="66576" grpId="0" animBg="1"/>
      <p:bldP spid="66577" grpId="0" animBg="1"/>
      <p:bldP spid="6657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ChangeArrowheads="1"/>
          </p:cNvSpPr>
          <p:nvPr/>
        </p:nvSpPr>
        <p:spPr bwMode="auto">
          <a:xfrm>
            <a:off x="874576" y="1184275"/>
            <a:ext cx="568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肱动脉止血：上臂中段内侧，拇指按压，用于前臂及手出血。</a:t>
            </a:r>
          </a:p>
        </p:txBody>
      </p:sp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878930" y="3084513"/>
            <a:ext cx="7391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尺、桡动脉止血：腕部表面两侧，同时按压桡尺二动脉，用于腕及手止血。</a:t>
            </a:r>
          </a:p>
        </p:txBody>
      </p:sp>
      <p:sp>
        <p:nvSpPr>
          <p:cNvPr id="67588" name="Rectangle 4"/>
          <p:cNvSpPr>
            <a:spLocks noChangeArrowheads="1"/>
          </p:cNvSpPr>
          <p:nvPr/>
        </p:nvSpPr>
        <p:spPr bwMode="auto">
          <a:xfrm>
            <a:off x="1090613" y="4883150"/>
            <a:ext cx="51117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指动脉止血：指根部两侧，用于手指出血。 </a:t>
            </a:r>
          </a:p>
        </p:txBody>
      </p:sp>
      <p:grpSp>
        <p:nvGrpSpPr>
          <p:cNvPr id="41989" name="Group 5"/>
          <p:cNvGrpSpPr>
            <a:grpSpLocks/>
          </p:cNvGrpSpPr>
          <p:nvPr/>
        </p:nvGrpSpPr>
        <p:grpSpPr bwMode="auto">
          <a:xfrm>
            <a:off x="-20638" y="0"/>
            <a:ext cx="9164638" cy="6858000"/>
            <a:chOff x="0" y="0"/>
            <a:chExt cx="5777" cy="4320"/>
          </a:xfrm>
        </p:grpSpPr>
        <p:sp>
          <p:nvSpPr>
            <p:cNvPr id="41992" name="Rectangle 6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993" name="Rectangle 7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7592" name="Text Box 8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pic>
        <p:nvPicPr>
          <p:cNvPr id="67595" name="Picture 11" descr="扫描009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6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7" t="2275" b="19238"/>
          <a:stretch>
            <a:fillRect/>
          </a:stretch>
        </p:blipFill>
        <p:spPr bwMode="auto">
          <a:xfrm>
            <a:off x="6588125" y="549275"/>
            <a:ext cx="21447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596" name="Picture 12" descr="扫描010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6" t="8131" r="4132" b="18628"/>
          <a:stretch>
            <a:fillRect/>
          </a:stretch>
        </p:blipFill>
        <p:spPr bwMode="auto">
          <a:xfrm>
            <a:off x="6227763" y="4365625"/>
            <a:ext cx="1857375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4055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7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7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6" grpId="0" autoUpdateAnimBg="0"/>
      <p:bldP spid="67587" grpId="0" autoUpdateAnimBg="0"/>
      <p:bldP spid="67588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753405" y="993775"/>
            <a:ext cx="6038850" cy="22383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4D4D4D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股动脉：腹股沟韧带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中点偏内侧的下方，拇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指或掌根向外上压迫，</a:t>
            </a:r>
          </a:p>
          <a:p>
            <a:pPr eaLnBrk="1" hangingPunct="1">
              <a:lnSpc>
                <a:spcPct val="110000"/>
              </a:lnSpc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用于下肢大出血。</a:t>
            </a:r>
          </a:p>
        </p:txBody>
      </p:sp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639992" y="3872548"/>
            <a:ext cx="4537075" cy="1815882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  <a:defRPr/>
            </a:pP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腘动脉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：腘窝中部拇指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按下，用于小腿以下严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重出血。 </a:t>
            </a:r>
          </a:p>
        </p:txBody>
      </p:sp>
      <p:grpSp>
        <p:nvGrpSpPr>
          <p:cNvPr id="43012" name="Group 4"/>
          <p:cNvGrpSpPr>
            <a:grpSpLocks/>
          </p:cNvGrpSpPr>
          <p:nvPr/>
        </p:nvGrpSpPr>
        <p:grpSpPr bwMode="auto">
          <a:xfrm>
            <a:off x="-20638" y="0"/>
            <a:ext cx="9164638" cy="6858000"/>
            <a:chOff x="0" y="0"/>
            <a:chExt cx="5777" cy="4320"/>
          </a:xfrm>
        </p:grpSpPr>
        <p:sp>
          <p:nvSpPr>
            <p:cNvPr id="43016" name="Rectangle 5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3017" name="Rectangle 6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pic>
        <p:nvPicPr>
          <p:cNvPr id="68618" name="Picture 10" descr="扫描009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5F4F2"/>
              </a:clrFrom>
              <a:clrTo>
                <a:srgbClr val="F5F4F2">
                  <a:alpha val="0"/>
                </a:srgbClr>
              </a:clrTo>
            </a:clrChange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7" t="14011" r="6209" b="19115"/>
          <a:stretch>
            <a:fillRect/>
          </a:stretch>
        </p:blipFill>
        <p:spPr bwMode="auto">
          <a:xfrm>
            <a:off x="5532573" y="1169987"/>
            <a:ext cx="2519363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9" name="Picture 11" descr="扫描009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lum bright="-18000" contrast="3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04" t="2893" b="56714"/>
          <a:stretch>
            <a:fillRect/>
          </a:stretch>
        </p:blipFill>
        <p:spPr bwMode="auto">
          <a:xfrm>
            <a:off x="5530986" y="3991768"/>
            <a:ext cx="2520950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AutoShape 12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8748713" y="6165850"/>
            <a:ext cx="395287" cy="692150"/>
          </a:xfrm>
          <a:prstGeom prst="actionButtonBackPrevious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9504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8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8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0" dur="1000"/>
                                        <p:tgtEl>
                                          <p:spTgt spid="68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8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0" grpId="0" autoUpdateAnimBg="0"/>
      <p:bldP spid="68611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2"/>
          <p:cNvSpPr txBox="1">
            <a:spLocks noChangeArrowheads="1"/>
          </p:cNvSpPr>
          <p:nvPr/>
        </p:nvSpPr>
        <p:spPr bwMode="auto">
          <a:xfrm>
            <a:off x="525463" y="1286411"/>
            <a:ext cx="77470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60000"/>
              </a:lnSpc>
              <a:spcBef>
                <a:spcPct val="50000"/>
              </a:spcBef>
              <a:buFontTx/>
              <a:buNone/>
            </a:pP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先</a:t>
            </a:r>
            <a:r>
              <a:rPr lang="zh-CN" altLang="en-US" b="1">
                <a:latin typeface="华文新魏" panose="02010800040101010101" pitchFamily="2" charset="-122"/>
                <a:ea typeface="华文新魏" panose="02010800040101010101" pitchFamily="2" charset="-122"/>
              </a:rPr>
              <a:t>用敷料盖在伤口上，再用绷带或三角巾加压包扎。先盖后包，止血并保护伤口。</a:t>
            </a:r>
          </a:p>
          <a:p>
            <a:pPr eaLnBrk="1" hangingPunct="1">
              <a:lnSpc>
                <a:spcPct val="160000"/>
              </a:lnSpc>
              <a:buClr>
                <a:srgbClr val="9900CC"/>
              </a:buClr>
              <a:buFont typeface="Wingdings" panose="05000000000000000000" pitchFamily="2" charset="2"/>
              <a:buChar char="Ø"/>
            </a:pPr>
            <a:r>
              <a:rPr lang="zh-CN" altLang="en-US" b="1">
                <a:latin typeface="华文新魏" panose="02010800040101010101" pitchFamily="2" charset="-122"/>
                <a:ea typeface="华文新魏" panose="02010800040101010101" pitchFamily="2" charset="-122"/>
              </a:rPr>
              <a:t> 松紧度适中：止血后远端动脉还在搏动。</a:t>
            </a:r>
          </a:p>
          <a:p>
            <a:pPr eaLnBrk="1" hangingPunct="1">
              <a:spcBef>
                <a:spcPct val="50000"/>
              </a:spcBef>
              <a:buFontTx/>
              <a:buNone/>
            </a:pPr>
            <a:endParaRPr lang="en-US" altLang="zh-CN" sz="2400" b="1">
              <a:solidFill>
                <a:srgbClr val="002726"/>
              </a:solidFill>
              <a:latin typeface="宋体" panose="02010600030101010101" pitchFamily="2" charset="-122"/>
            </a:endParaRPr>
          </a:p>
        </p:txBody>
      </p:sp>
      <p:pic>
        <p:nvPicPr>
          <p:cNvPr id="39939" name="Picture 9" descr="扫描007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00" t="71628" r="6621" b="7956"/>
          <a:stretch>
            <a:fillRect/>
          </a:stretch>
        </p:blipFill>
        <p:spPr bwMode="auto">
          <a:xfrm>
            <a:off x="5105400" y="3922711"/>
            <a:ext cx="3167063" cy="230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10" descr="扫描007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4" t="32704" r="5522" b="41046"/>
          <a:stretch>
            <a:fillRect/>
          </a:stretch>
        </p:blipFill>
        <p:spPr bwMode="auto">
          <a:xfrm>
            <a:off x="1219200" y="3886200"/>
            <a:ext cx="3097213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1" name="Text Box 11"/>
          <p:cNvSpPr txBox="1">
            <a:spLocks noChangeArrowheads="1"/>
          </p:cNvSpPr>
          <p:nvPr/>
        </p:nvSpPr>
        <p:spPr bwMode="auto">
          <a:xfrm>
            <a:off x="838200" y="6096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加压包扎止血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967095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3" descr="U2641P6T12D4229035F1286DT2009022020185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63" y="404813"/>
            <a:ext cx="2138362" cy="30241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59" name="Picture 4" descr="2"/>
          <p:cNvPicPr>
            <a:picLocks noChangeAspect="1" noChangeArrowheads="1"/>
          </p:cNvPicPr>
          <p:nvPr/>
        </p:nvPicPr>
        <p:blipFill>
          <a:blip r:embed="rId3">
            <a:lum bright="-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863" y="3587750"/>
            <a:ext cx="2163762" cy="27368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060" name="Group 5"/>
          <p:cNvGrpSpPr>
            <a:grpSpLocks/>
          </p:cNvGrpSpPr>
          <p:nvPr/>
        </p:nvGrpSpPr>
        <p:grpSpPr bwMode="auto">
          <a:xfrm>
            <a:off x="-20638" y="0"/>
            <a:ext cx="9164638" cy="6858000"/>
            <a:chOff x="0" y="0"/>
            <a:chExt cx="5777" cy="4320"/>
          </a:xfrm>
        </p:grpSpPr>
        <p:sp>
          <p:nvSpPr>
            <p:cNvPr id="45063" name="Rectangle 6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5064" name="Rectangle 7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70664" name="Text Box 8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70665" name="Text Box 9"/>
            <p:cNvSpPr txBox="1">
              <a:spLocks noChangeArrowheads="1"/>
            </p:cNvSpPr>
            <p:nvPr/>
          </p:nvSpPr>
          <p:spPr bwMode="auto">
            <a:xfrm>
              <a:off x="525" y="1056"/>
              <a:ext cx="446" cy="29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dist" eaLnBrk="1" hangingPunct="1">
                <a:defRPr/>
              </a:pPr>
              <a:endParaRPr lang="zh-CN" altLang="zh-CN" sz="36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70667" name="Rectangle 11"/>
          <p:cNvSpPr>
            <a:spLocks noChangeArrowheads="1"/>
          </p:cNvSpPr>
          <p:nvPr/>
        </p:nvSpPr>
        <p:spPr bwMode="auto">
          <a:xfrm>
            <a:off x="838200" y="1473325"/>
            <a:ext cx="5181600" cy="422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40000"/>
              </a:lnSpc>
              <a:defRPr/>
            </a:pPr>
            <a:r>
              <a:rPr lang="zh-CN" altLang="en-US" sz="32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用于</a:t>
            </a:r>
            <a:r>
              <a:rPr lang="zh-CN" altLang="en-US" sz="32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鼻腔、颈部、腋窝、腹股沟、阴道出血以及盲管伤、贯通伤、较深的伤口、组织缺损等。用无菌或洁净的布类填塞伤口，填满填紧后再加压包扎。</a:t>
            </a:r>
          </a:p>
        </p:txBody>
      </p:sp>
      <p:sp>
        <p:nvSpPr>
          <p:cNvPr id="45062" name="Text Box 11"/>
          <p:cNvSpPr txBox="1">
            <a:spLocks noChangeArrowheads="1"/>
          </p:cNvSpPr>
          <p:nvPr/>
        </p:nvSpPr>
        <p:spPr bwMode="auto">
          <a:xfrm>
            <a:off x="838200" y="609600"/>
            <a:ext cx="3124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填塞止血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46871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1143000" y="1524000"/>
            <a:ext cx="6400800" cy="2653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部位  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上臂上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1/3 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、大腿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上部</a:t>
            </a:r>
          </a:p>
          <a:p>
            <a:pPr>
              <a:lnSpc>
                <a:spcPct val="120000"/>
              </a:lnSpc>
              <a:defRPr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材料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—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弹力止血带</a:t>
            </a:r>
            <a:endParaRPr lang="en-US" altLang="zh-CN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defRPr/>
            </a:pPr>
            <a:endParaRPr lang="zh-CN" altLang="en-US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eaLnBrk="1" hangingPunct="1">
              <a:defRPr/>
            </a:pPr>
            <a:endParaRPr lang="en-US" altLang="zh-CN" sz="4400" b="1" dirty="0">
              <a:solidFill>
                <a:srgbClr val="006600"/>
              </a:solidFill>
              <a:latin typeface="+mn-ea"/>
              <a:ea typeface="+mn-ea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233910" y="685800"/>
            <a:ext cx="57499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止血带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止血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3752850" cy="26574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180084"/>
            <a:ext cx="4422461" cy="290195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4368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3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5"/>
          <p:cNvSpPr>
            <a:spLocks noGrp="1" noChangeArrowheads="1"/>
          </p:cNvSpPr>
          <p:nvPr>
            <p:ph idx="4294967295"/>
          </p:nvPr>
        </p:nvSpPr>
        <p:spPr>
          <a:xfrm>
            <a:off x="1619672" y="2622632"/>
            <a:ext cx="4572000" cy="2590800"/>
          </a:xfrm>
        </p:spPr>
        <p:txBody>
          <a:bodyPr/>
          <a:lstStyle/>
          <a:p>
            <a:r>
              <a:rPr lang="zh-CN" altLang="en-US" sz="44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挽救</a:t>
            </a:r>
            <a:r>
              <a:rPr lang="zh-CN" altLang="en-US" sz="44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生命</a:t>
            </a:r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44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减少伤残</a:t>
            </a:r>
          </a:p>
        </p:txBody>
      </p:sp>
      <p:sp>
        <p:nvSpPr>
          <p:cNvPr id="2" name="灯片编号占位符 5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2B0BD1B-F94F-4A36-8016-5E26964DBAB3}" type="slidenum">
              <a:rPr lang="en-US" altLang="zh-CN" sz="1200">
                <a:solidFill>
                  <a:srgbClr val="D38E27"/>
                </a:solidFill>
              </a:rPr>
              <a:pPr algn="r"/>
              <a:t>5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49892" name="Rectangle 4"/>
          <p:cNvSpPr>
            <a:spLocks noChangeArrowheads="1"/>
          </p:cNvSpPr>
          <p:nvPr/>
        </p:nvSpPr>
        <p:spPr bwMode="auto">
          <a:xfrm>
            <a:off x="2438400" y="2133600"/>
            <a:ext cx="5257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  <a:defRPr/>
            </a:pPr>
            <a:endParaRPr lang="zh-CN" altLang="en-US" sz="4800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ea typeface="楷体_GB2312" pitchFamily="49" charset="-122"/>
            </a:endParaRPr>
          </a:p>
        </p:txBody>
      </p:sp>
      <p:sp>
        <p:nvSpPr>
          <p:cNvPr id="6" name="页脚占位符 5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1831504" y="1485136"/>
            <a:ext cx="540749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突发意外的急救目的</a:t>
            </a:r>
            <a:endParaRPr lang="zh-CN" altLang="en-US" sz="44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0943464"/>
      </p:ext>
    </p:extLst>
  </p:cSld>
  <p:clrMapOvr>
    <a:masterClrMapping/>
  </p:clrMapOvr>
  <p:transition spd="slow">
    <p:checker dir="vert"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 descr="40%"/>
          <p:cNvSpPr>
            <a:spLocks noChangeArrowheads="1"/>
          </p:cNvSpPr>
          <p:nvPr/>
        </p:nvSpPr>
        <p:spPr bwMode="auto">
          <a:xfrm>
            <a:off x="802776" y="1143000"/>
            <a:ext cx="76962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BFB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just" eaLnBrk="1" hangingPunct="1">
              <a:spcBef>
                <a:spcPct val="20000"/>
              </a:spcBef>
              <a:defRPr/>
            </a:pPr>
            <a:r>
              <a:rPr lang="en-US" altLang="zh-CN" sz="24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上</a:t>
            </a:r>
            <a:r>
              <a:rPr lang="zh-CN" altLang="en-US" sz="28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止血带的位置：上肢止血带扎在上臂上</a:t>
            </a:r>
            <a:r>
              <a:rPr lang="en-US" altLang="zh-CN" sz="28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1/3</a:t>
            </a:r>
            <a:r>
              <a:rPr lang="zh-CN" altLang="en-US" sz="2800" b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段</a:t>
            </a:r>
            <a:r>
              <a:rPr lang="zh-CN" altLang="en-US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   下肢</a:t>
            </a:r>
            <a:r>
              <a:rPr lang="zh-CN" altLang="en-US" sz="28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止血带扎在大腿上段，尽量不在小腿、前臂上止血带。</a:t>
            </a:r>
          </a:p>
          <a:p>
            <a:pPr algn="just" eaLnBrk="1" hangingPunct="1">
              <a:spcBef>
                <a:spcPct val="20000"/>
              </a:spcBef>
              <a:defRPr/>
            </a:pPr>
            <a:r>
              <a:rPr lang="en-US" altLang="zh-CN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止血带</a:t>
            </a:r>
            <a:r>
              <a:rPr lang="zh-CN" altLang="en-US" sz="28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不应直接与皮肤接触，利用棉织品做衬垫，但要平整。</a:t>
            </a:r>
          </a:p>
          <a:p>
            <a:pPr algn="just" eaLnBrk="1" hangingPunct="1">
              <a:spcBef>
                <a:spcPct val="20000"/>
              </a:spcBef>
              <a:defRPr/>
            </a:pPr>
            <a:r>
              <a:rPr lang="en-US" altLang="zh-CN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28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止血带</a:t>
            </a:r>
            <a:r>
              <a:rPr lang="zh-CN" altLang="en-US" sz="28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松紧合适：止血后远端不再大量出血为准，越松越好。</a:t>
            </a:r>
          </a:p>
        </p:txBody>
      </p:sp>
      <p:pic>
        <p:nvPicPr>
          <p:cNvPr id="72713" name="Picture 9" descr="扫描0100"/>
          <p:cNvPicPr>
            <a:picLocks noChangeAspect="1" noChangeArrowheads="1"/>
          </p:cNvPicPr>
          <p:nvPr/>
        </p:nvPicPr>
        <p:blipFill>
          <a:blip r:embed="rId2">
            <a:lum bright="-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66" r="8890" b="21901"/>
          <a:stretch>
            <a:fillRect/>
          </a:stretch>
        </p:blipFill>
        <p:spPr bwMode="auto">
          <a:xfrm>
            <a:off x="5137150" y="4581525"/>
            <a:ext cx="1439863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4" name="Picture 10" descr="扫描0100"/>
          <p:cNvPicPr>
            <a:picLocks noChangeAspect="1" noChangeArrowheads="1"/>
          </p:cNvPicPr>
          <p:nvPr/>
        </p:nvPicPr>
        <p:blipFill>
          <a:blip r:embed="rId2">
            <a:lum bright="-24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0" r="39316" b="21901"/>
          <a:stretch>
            <a:fillRect/>
          </a:stretch>
        </p:blipFill>
        <p:spPr bwMode="auto">
          <a:xfrm>
            <a:off x="3265488" y="4581525"/>
            <a:ext cx="14398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5" name="Picture 11" descr="扫描0100"/>
          <p:cNvPicPr>
            <a:picLocks noChangeAspect="1" noChangeArrowheads="1"/>
          </p:cNvPicPr>
          <p:nvPr/>
        </p:nvPicPr>
        <p:blipFill>
          <a:blip r:embed="rId2">
            <a:lum bright="-30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" r="68233" b="21901"/>
          <a:stretch>
            <a:fillRect/>
          </a:stretch>
        </p:blipFill>
        <p:spPr bwMode="auto">
          <a:xfrm>
            <a:off x="1392238" y="4573588"/>
            <a:ext cx="1439862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16" name="AutoShape 12"/>
          <p:cNvSpPr>
            <a:spLocks noChangeArrowheads="1"/>
          </p:cNvSpPr>
          <p:nvPr/>
        </p:nvSpPr>
        <p:spPr bwMode="auto">
          <a:xfrm>
            <a:off x="1392238" y="4573588"/>
            <a:ext cx="1439862" cy="1800225"/>
          </a:xfrm>
          <a:prstGeom prst="flowChartAlternateProcess">
            <a:avLst/>
          </a:prstGeom>
          <a:noFill/>
          <a:ln w="38100" cmpd="dbl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2717" name="AutoShape 13"/>
          <p:cNvSpPr>
            <a:spLocks noChangeArrowheads="1"/>
          </p:cNvSpPr>
          <p:nvPr/>
        </p:nvSpPr>
        <p:spPr bwMode="auto">
          <a:xfrm>
            <a:off x="3265488" y="4581525"/>
            <a:ext cx="1439862" cy="1800225"/>
          </a:xfrm>
          <a:prstGeom prst="flowChartAlternateProcess">
            <a:avLst/>
          </a:prstGeom>
          <a:noFill/>
          <a:ln w="38100" cmpd="dbl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72718" name="AutoShape 14"/>
          <p:cNvSpPr>
            <a:spLocks noChangeArrowheads="1"/>
          </p:cNvSpPr>
          <p:nvPr/>
        </p:nvSpPr>
        <p:spPr bwMode="auto">
          <a:xfrm>
            <a:off x="5137150" y="4581525"/>
            <a:ext cx="1439863" cy="1800225"/>
          </a:xfrm>
          <a:prstGeom prst="flowChartAlternateProcess">
            <a:avLst/>
          </a:prstGeom>
          <a:noFill/>
          <a:ln w="38100" cmpd="dbl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8137" name="Text Box 11"/>
          <p:cNvSpPr txBox="1">
            <a:spLocks noChangeArrowheads="1"/>
          </p:cNvSpPr>
          <p:nvPr/>
        </p:nvSpPr>
        <p:spPr bwMode="auto">
          <a:xfrm>
            <a:off x="834889" y="369498"/>
            <a:ext cx="57499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止血带止血注意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事项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456803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72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72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72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72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7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06" grpId="0" autoUpdateAnimBg="0"/>
      <p:bldP spid="72716" grpId="0" animBg="1"/>
      <p:bldP spid="72717" grpId="0" animBg="1"/>
      <p:bldP spid="7271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 descr="蓝色砂纸"/>
          <p:cNvSpPr>
            <a:spLocks noChangeArrowheads="1"/>
          </p:cNvSpPr>
          <p:nvPr/>
        </p:nvSpPr>
        <p:spPr bwMode="auto">
          <a:xfrm>
            <a:off x="650410" y="1952190"/>
            <a:ext cx="7125454" cy="398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algn="just" eaLnBrk="1" hangingPunct="1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sz="32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4.</a:t>
            </a:r>
            <a:r>
              <a:rPr lang="zh-CN" altLang="en-US" sz="32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止血带</a:t>
            </a:r>
            <a:r>
              <a:rPr lang="zh-CN" altLang="en-US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定时放松： 每</a:t>
            </a:r>
            <a:r>
              <a:rPr lang="en-US" altLang="zh-CN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40-50</a:t>
            </a:r>
            <a:r>
              <a:rPr lang="zh-CN" altLang="en-US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分钟松解</a:t>
            </a:r>
            <a:r>
              <a:rPr lang="en-US" altLang="zh-CN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次，松解时要压迫止血，每次松开</a:t>
            </a:r>
            <a:r>
              <a:rPr lang="en-US" altLang="zh-CN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3-5</a:t>
            </a:r>
            <a:r>
              <a:rPr lang="zh-CN" altLang="en-US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分钟。</a:t>
            </a:r>
          </a:p>
          <a:p>
            <a:pPr marL="609600" indent="-609600" algn="just" eaLnBrk="1" hangingPunct="1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altLang="zh-CN" sz="32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en-US" altLang="zh-CN" sz="3200" b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2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做好</a:t>
            </a:r>
            <a:r>
              <a:rPr lang="zh-CN" altLang="en-US" sz="3200" b="1" dirty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明显标记，记录上止血带的时间，并交代给接替</a:t>
            </a:r>
            <a:r>
              <a:rPr lang="zh-CN" altLang="en-US" sz="3200" b="1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人员</a:t>
            </a:r>
            <a:r>
              <a:rPr lang="zh-CN" altLang="en-US" sz="3200" b="1" smtClean="0">
                <a:solidFill>
                  <a:schemeClr val="accent4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3200" b="1" dirty="0">
              <a:solidFill>
                <a:srgbClr val="00666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宋体" pitchFamily="2" charset="-122"/>
            </a:endParaRPr>
          </a:p>
        </p:txBody>
      </p:sp>
      <p:grpSp>
        <p:nvGrpSpPr>
          <p:cNvPr id="49155" name="Group 3"/>
          <p:cNvGrpSpPr>
            <a:grpSpLocks/>
          </p:cNvGrpSpPr>
          <p:nvPr/>
        </p:nvGrpSpPr>
        <p:grpSpPr bwMode="auto">
          <a:xfrm>
            <a:off x="-20638" y="0"/>
            <a:ext cx="9164638" cy="6858000"/>
            <a:chOff x="0" y="0"/>
            <a:chExt cx="5777" cy="4320"/>
          </a:xfrm>
        </p:grpSpPr>
        <p:sp>
          <p:nvSpPr>
            <p:cNvPr id="49161" name="Rectangle 4"/>
            <p:cNvSpPr>
              <a:spLocks noChangeArrowheads="1"/>
            </p:cNvSpPr>
            <p:nvPr/>
          </p:nvSpPr>
          <p:spPr bwMode="auto">
            <a:xfrm>
              <a:off x="17" y="0"/>
              <a:ext cx="5760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897C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9162" name="Rectangle 5"/>
            <p:cNvSpPr>
              <a:spLocks noChangeArrowheads="1"/>
            </p:cNvSpPr>
            <p:nvPr/>
          </p:nvSpPr>
          <p:spPr bwMode="auto">
            <a:xfrm>
              <a:off x="17" y="0"/>
              <a:ext cx="1008" cy="4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3E3EE4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73734" name="Text Box 6"/>
            <p:cNvSpPr txBox="1">
              <a:spLocks noChangeArrowheads="1"/>
            </p:cNvSpPr>
            <p:nvPr/>
          </p:nvSpPr>
          <p:spPr bwMode="auto">
            <a:xfrm rot="10800000">
              <a:off x="0" y="3996"/>
              <a:ext cx="423" cy="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 vert="eaVert" wrap="none">
              <a:spAutoFit/>
            </a:bodyPr>
            <a:lstStyle/>
            <a:p>
              <a:pPr eaLnBrk="1" hangingPunct="1">
                <a:defRPr/>
              </a:pPr>
              <a:endParaRPr lang="zh-CN" altLang="zh-CN" sz="32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990600" y="652930"/>
            <a:ext cx="57499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止血带止血注意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事项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55545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0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79712" y="1412776"/>
            <a:ext cx="5335488" cy="388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ct val="10000"/>
              </a:spcBef>
              <a:spcAft>
                <a:spcPct val="10000"/>
              </a:spcAft>
              <a:buFontTx/>
              <a:buNone/>
            </a:pPr>
            <a:r>
              <a:rPr lang="zh-CN" altLang="en-US" sz="4800" b="1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其他突发意外处置</a:t>
            </a:r>
            <a:endParaRPr lang="zh-CN" altLang="en-US" sz="4800" b="1" dirty="0">
              <a:solidFill>
                <a:schemeClr val="tx2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75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13063"/>
            <a:ext cx="6958013" cy="65976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动物抓伤</a:t>
            </a:r>
            <a: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凡是被猫狗等动物咬伤或抓伤，首先要及时进行伤口处理，用大量的肥皂水或清水反复、彻底地进行冲洗，冲洗时间长约半小时左右。然后用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75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％酒精或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％碘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酊冲洗或涂擦伤口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73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304800"/>
            <a:ext cx="7245350" cy="5689600"/>
          </a:xfrm>
        </p:spPr>
        <p:txBody>
          <a:bodyPr/>
          <a:lstStyle/>
          <a:p>
            <a:pPr algn="l"/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立即按程序接种全程狂犬疫苗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预防被可能带有狂犬病毒的动物感染该病。</a:t>
            </a:r>
            <a:b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伤口过大过深者应前往就近卫生院或医院进行清创处理，清创后一般不予缝合和包扎伤口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zh-CN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伤口周围注射抗狂犬病免疫血清，同时使用抗生素预防感染</a:t>
            </a:r>
            <a:r>
              <a:rPr lang="zh-CN" altLang="en-US" sz="3600" b="1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zh-CN" sz="3600" b="1" smtClean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3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685800"/>
            <a:ext cx="6842125" cy="508635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ts val="0"/>
              </a:spcBef>
            </a:pP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烫伤</a:t>
            </a:r>
            <a: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烫伤可分为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一度烫伤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红斑性，皮肤变红，并有火辣辣的刺痛感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二度烫伤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水泡性，患处产生水泡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三度烫伤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坏死性，皮肤剥落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)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750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114425" y="188913"/>
            <a:ext cx="6986588" cy="6985000"/>
          </a:xfrm>
        </p:spPr>
        <p:txBody>
          <a:bodyPr/>
          <a:lstStyle/>
          <a:p>
            <a:pPr algn="l" eaLnBrk="1" hangingPunct="1">
              <a:lnSpc>
                <a:spcPct val="120000"/>
              </a:lnSpc>
              <a:spcBef>
                <a:spcPct val="5000"/>
              </a:spcBef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对局部较小面积轻度烫伤，可在家中施治，在清洁创面后，可外涂京万红、烧伤膏等。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对大面积烫伤，局部有水泡者应尽早送医院进行治疗。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endParaRPr lang="zh-CN" altLang="en-US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74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9" name="内容占位符 5"/>
          <p:cNvSpPr>
            <a:spLocks noGrp="1"/>
          </p:cNvSpPr>
          <p:nvPr>
            <p:ph idx="4294967295"/>
          </p:nvPr>
        </p:nvSpPr>
        <p:spPr>
          <a:xfrm>
            <a:off x="457200" y="1002415"/>
            <a:ext cx="8229600" cy="5398385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特点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：损伤发生的部位常较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广泛，但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内重外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轻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无论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人体哪一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部位着地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，一次外力往往在头、胸、腹、骨盆、脊柱及四肢同时发生损伤。体表损伤主要是大片状擦伤及挫伤，少有挫裂创而且多分布在裸露部位，而骨质和内脏损伤重，常伤及生命的重要器官，死亡率很高。</a:t>
            </a:r>
          </a:p>
          <a:p>
            <a:pPr>
              <a:buFontTx/>
              <a:buNone/>
            </a:pP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35BB621A-3D5A-46EA-9E10-914C76CFEDF4}" type="slidenum">
              <a:rPr lang="en-US" altLang="zh-CN" sz="1200">
                <a:solidFill>
                  <a:srgbClr val="D38E27"/>
                </a:solidFill>
              </a:rPr>
              <a:pPr algn="r"/>
              <a:t>57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6" name="页脚占位符 5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5800" y="321250"/>
            <a:ext cx="373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坠落伤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26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9" grpId="0"/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内容占位符 2"/>
          <p:cNvSpPr>
            <a:spLocks noGrp="1"/>
          </p:cNvSpPr>
          <p:nvPr>
            <p:ph idx="4294967295"/>
          </p:nvPr>
        </p:nvSpPr>
        <p:spPr>
          <a:xfrm>
            <a:off x="914400" y="1061388"/>
            <a:ext cx="7924800" cy="5100638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smtClean="0"/>
              <a:t>1.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坠落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在地的伤员，应初步检查伤情，不要搬动摇晃。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采取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初步急救措施：止血、包扎、固定。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注意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固定颈部、胸腰部脊椎，搬运时保持动作一致平稳，避免脊柱弯曲扭动加重伤情。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EB485066-C52E-4C62-8D05-4DCA4EDA2048}" type="slidenum">
              <a:rPr lang="en-US" altLang="zh-CN" sz="1200">
                <a:solidFill>
                  <a:srgbClr val="D38E27"/>
                </a:solidFill>
              </a:rPr>
              <a:pPr algn="r"/>
              <a:t>58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676400" y="338207"/>
            <a:ext cx="373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坠落伤处理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58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500"/>
                                        <p:tgtEl>
                                          <p:spTgt spid="128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 txBox="1">
            <a:spLocks noGrp="1"/>
          </p:cNvSpPr>
          <p:nvPr/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8BD6411C-60CB-437E-8E0D-64274A7554D5}" type="slidenum">
              <a:rPr lang="en-US" altLang="zh-CN" sz="1200">
                <a:solidFill>
                  <a:srgbClr val="D38E27"/>
                </a:solidFill>
              </a:rPr>
              <a:pPr algn="r"/>
              <a:t>59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pic>
        <p:nvPicPr>
          <p:cNvPr id="92164" name="Picture 3" descr="HWOCRTEMP_ROC3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371600"/>
            <a:ext cx="5400675" cy="2222500"/>
          </a:xfrm>
          <a:prstGeom prst="rect">
            <a:avLst/>
          </a:prstGeom>
          <a:noFill/>
          <a:ln>
            <a:noFill/>
          </a:ln>
          <a:effectLst>
            <a:glow rad="127000">
              <a:schemeClr val="accent1"/>
            </a:glow>
            <a:outerShdw dist="50800" dir="54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65" name="Picture 4" descr="HWOCRTEMP_ROC3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810000"/>
            <a:ext cx="4392612" cy="272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页脚占位符 5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143000" y="333911"/>
            <a:ext cx="689054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颈（腰）椎骨骨折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人搬运法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500"/>
                                        <p:tgtEl>
                                          <p:spTgt spid="92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731446" y="1447800"/>
            <a:ext cx="7848674" cy="4358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现代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急诊医学将发病后（或受伤后）的几分钟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、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十分钟或一小时内抢救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危重病人最重要的时刻称之为救命的</a:t>
            </a:r>
            <a:r>
              <a:rPr lang="zh-CN" altLang="en-US" sz="3600" b="1" dirty="0">
                <a:solidFill>
                  <a:srgbClr val="FF33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“黄金时刻”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sz="36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10000"/>
              </a:lnSpc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如果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抢救及时，处理得当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生命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就可能被挽救；反之，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则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生命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丧失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或病情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加重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，或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导致终生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残疾。</a:t>
            </a:r>
          </a:p>
        </p:txBody>
      </p:sp>
      <p:sp>
        <p:nvSpPr>
          <p:cNvPr id="140291" name="Text Box 3"/>
          <p:cNvSpPr txBox="1">
            <a:spLocks noChangeArrowheads="1"/>
          </p:cNvSpPr>
          <p:nvPr/>
        </p:nvSpPr>
        <p:spPr bwMode="auto">
          <a:xfrm>
            <a:off x="1066800" y="476672"/>
            <a:ext cx="4648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000" b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救命的黄金时刻</a:t>
            </a:r>
          </a:p>
        </p:txBody>
      </p:sp>
      <p:sp>
        <p:nvSpPr>
          <p:cNvPr id="5" name="灯片编号占位符 4"/>
          <p:cNvSpPr txBox="1">
            <a:spLocks noGrp="1"/>
          </p:cNvSpPr>
          <p:nvPr/>
        </p:nvSpPr>
        <p:spPr>
          <a:xfrm>
            <a:off x="8229600" y="6477000"/>
            <a:ext cx="762000" cy="244475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244FA2B5-F9D9-41C1-9FF7-8C7D394D987E}" type="slidenum">
              <a:rPr lang="en-US" altLang="zh-CN" sz="1200">
                <a:solidFill>
                  <a:srgbClr val="D38E27"/>
                </a:solidFill>
              </a:rPr>
              <a:pPr algn="r"/>
              <a:t>6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6" name="页脚占位符 5"/>
          <p:cNvSpPr txBox="1">
            <a:spLocks noGrp="1"/>
          </p:cNvSpPr>
          <p:nvPr/>
        </p:nvSpPr>
        <p:spPr>
          <a:xfrm>
            <a:off x="3124200" y="76200"/>
            <a:ext cx="3352800" cy="288925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5738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36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6"/>
          <p:cNvSpPr txBox="1">
            <a:spLocks noGrp="1"/>
          </p:cNvSpPr>
          <p:nvPr/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5267CA18-85AB-47BB-8AAE-378B02ABBAFF}" type="slidenum">
              <a:rPr lang="zh-TW" altLang="en-US" sz="1200">
                <a:solidFill>
                  <a:srgbClr val="D38E27"/>
                </a:solidFill>
              </a:rPr>
              <a:pPr algn="r"/>
              <a:t>60</a:t>
            </a:fld>
            <a:endParaRPr lang="en-US" altLang="zh-TW" sz="1200">
              <a:solidFill>
                <a:srgbClr val="D38E27"/>
              </a:solidFill>
            </a:endParaRPr>
          </a:p>
        </p:txBody>
      </p:sp>
      <p:sp>
        <p:nvSpPr>
          <p:cNvPr id="75779" name="Rectangle 2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81000" y="914400"/>
            <a:ext cx="8077200" cy="5562600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酒精中毒表现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饮酒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史，兴奋多话，语无伦次，呕吐</a:t>
            </a:r>
            <a:r>
              <a:rPr lang="zh-CN" altLang="en-US" b="1">
                <a:latin typeface="华文新魏" panose="02010800040101010101" pitchFamily="2" charset="-122"/>
                <a:ea typeface="华文新魏" panose="02010800040101010101" pitchFamily="2" charset="-122"/>
              </a:rPr>
              <a:t>，</a:t>
            </a:r>
            <a:r>
              <a:rPr lang="zh-CN" altLang="en-US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随之昏睡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．脸色苍白，脉细而弱，血压下降</a:t>
            </a:r>
            <a:r>
              <a:rPr lang="zh-CN" altLang="en-US" b="1" dirty="0">
                <a:solidFill>
                  <a:schemeClr val="accent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现场急救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1)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及时清除呕吐物．以免堵塞呼吸道。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2)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注意保暖，避免着凉。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3)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意识清醒者：喝糖水，有人陪。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Tx/>
              <a:buNone/>
            </a:pP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(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4)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严重者速送医院．途中如出现呼吸停止，应立即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进行人工呼吸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。 </a:t>
            </a:r>
          </a:p>
        </p:txBody>
      </p:sp>
      <p:pic>
        <p:nvPicPr>
          <p:cNvPr id="16391" name="Picture 7" descr="投影片2改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3352800"/>
            <a:ext cx="2008187" cy="2286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页脚占位符 7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TW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705100" y="228600"/>
            <a:ext cx="373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酒精中毒（醉酒）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</p:cSld>
  <p:clrMapOvr>
    <a:masterClrMapping/>
  </p:clrMapOvr>
  <p:transition spd="slow">
    <p:checker dir="vert"/>
    <p:sndAc>
      <p:stSnd>
        <p:snd r:embed="rId2" name="suction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79" grpId="0" build="p" autoUpdateAnimBg="0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-228600"/>
            <a:ext cx="7316788" cy="6597650"/>
          </a:xfrm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晕厥</a:t>
            </a:r>
            <a: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又称晕倒、虚脱，是因暂时性脑缺血、缺氧引起的短暂意识不清，而突然倒在地上。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如意识不清时间超过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分钟，就可能发生昏迷等严重的情况。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41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88913"/>
            <a:ext cx="7316788" cy="659765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晕厥发生多有诱因，情绪紧张、疼痛、空腹、过度疲劳、看见出血及闷热和通风不良的环境等。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晕厥现场应该如何处理？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晕厥的现场急救原则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尽快呼救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120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；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尽量查明病因；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缓解发病诱因。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88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287463" y="44450"/>
            <a:ext cx="7316787" cy="659765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晕厥处理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立即将病人平卧体位，松开紧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身衣扣，将双下肢抬高，呈头低脚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高位，以利于畅通呼吸和增加脑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部血液供应，同时查看病员呼吸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和脉搏。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/>
            </a:r>
            <a:b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让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病人处于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空气流通处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，立即按压病人人中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、合谷穴，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有助于病人恢复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意识。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187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60350"/>
            <a:ext cx="7921625" cy="6597650"/>
          </a:xfrm>
        </p:spPr>
        <p:txBody>
          <a:bodyPr/>
          <a:lstStyle/>
          <a:p>
            <a:pPr algn="l">
              <a:lnSpc>
                <a:spcPct val="120000"/>
              </a:lnSpc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3.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清醒后，如果晕厥与低血糖有关，可适量饮糖水或补充能量食物。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晕厥好转后不要急于站起，以免再次晕厥。必要时由他人扶着缓慢恢复行走。</a:t>
            </a:r>
            <a:b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如晕厥时病员面色潮红、呼吸缓慢有鼾声，脉搏低于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40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或高于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180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，则可能是心脑血管疾病所致，要及时拨打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120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2BAB5-D334-484D-AC77-667979D5DF46}" type="slidenum">
              <a:rPr lang="en-US" altLang="zh-CN" smtClean="0"/>
              <a:pPr/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0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07" name="页脚占位符 6"/>
          <p:cNvSpPr txBox="1">
            <a:spLocks noGrp="1"/>
          </p:cNvSpPr>
          <p:nvPr/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kumimoji="1" lang="zh-CN" altLang="zh-CN" sz="1400">
              <a:ea typeface="PMingLiU" panose="02020500000000000000" pitchFamily="18" charset="-12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19200" y="115669"/>
            <a:ext cx="373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昏 迷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685800" y="762000"/>
            <a:ext cx="820737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定义：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是严重的意识障碍，其主要特征为随意运动丧失，对外界刺激失去正常反应并出现病理反射活动。</a:t>
            </a: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简易判断：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lnSpc>
                <a:spcPct val="120000"/>
              </a:lnSpc>
              <a:buFontTx/>
              <a:buNone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用棉芯轻触一下病人的角膜，正常人或轻症病人都会出现眨眼动作，而昏迷特别是深昏迷病人毫无反应。</a:t>
            </a:r>
            <a:endParaRPr lang="zh-CN" altLang="en-US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65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3850" y="1066800"/>
            <a:ext cx="8631238" cy="5562600"/>
          </a:xfrm>
        </p:spPr>
        <p:txBody>
          <a:bodyPr lIns="92075" tIns="46038" rIns="92075" bIns="46038"/>
          <a:lstStyle/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dirty="0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zh-CN" altLang="en-US" dirty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使病人平卧，头侧向一侧，解开衣扣，保持呼吸道通畅并吸氧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）病人有活动性假牙，应立即取出以防误入气管。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）注意给病人保暖，防止受凉。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）密切观察病情变化，经常呼唤病人，以了解意识情况。对躁动不安者，要加强保护防止意外损伤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（</a:t>
            </a:r>
            <a:r>
              <a:rPr lang="en-US" altLang="zh-CN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</a:t>
            </a: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）不要给病人喂水、喂药、喂饭。</a:t>
            </a:r>
            <a:endParaRPr lang="zh-CN" altLang="en-US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54631" name="页脚占位符 6"/>
          <p:cNvSpPr txBox="1">
            <a:spLocks noGrp="1"/>
          </p:cNvSpPr>
          <p:nvPr/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endParaRPr kumimoji="1" lang="zh-CN" altLang="zh-CN" sz="1400">
              <a:ea typeface="PMingLiU" panose="02020500000000000000" pitchFamily="18" charset="-120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676400" y="338207"/>
            <a:ext cx="37338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昏迷现场急救</a:t>
            </a:r>
            <a:endParaRPr lang="zh-CN" altLang="en-US" sz="3600" b="1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66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627" grpId="0" uiExpand="1" build="p"/>
      <p:bldP spid="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136988" y="404664"/>
            <a:ext cx="7777485" cy="612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lvl="0" ea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突发意外处置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问卷（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2018.04.23-24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）</a:t>
            </a:r>
            <a:endParaRPr lang="zh-CN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zh-CN" altLang="en-US" sz="3600" b="1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姓名            学</a:t>
            </a:r>
            <a:r>
              <a:rPr lang="zh-CN" altLang="en-US" sz="3600" b="1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号</a:t>
            </a:r>
            <a:br>
              <a:rPr lang="zh-CN" altLang="en-US" sz="3600" b="1" dirty="0" smtClean="0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</a:b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1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突发意外的急救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原则。</a:t>
            </a:r>
            <a:endParaRPr lang="zh-CN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2.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救命的关键时刻包括几个时段</a:t>
            </a:r>
            <a:r>
              <a:rPr lang="zh-CN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？</a:t>
            </a:r>
            <a:endParaRPr lang="zh-CN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3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.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心肺复苏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步骤。</a:t>
            </a:r>
            <a:endParaRPr lang="zh-CN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. 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创伤现场的急救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原则。</a:t>
            </a:r>
            <a:endParaRPr lang="en-US" altLang="zh-CN" sz="3600" b="1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5. 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创伤止血的方法（</a:t>
            </a:r>
            <a:r>
              <a:rPr lang="en-US" altLang="zh-CN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2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种以上）</a:t>
            </a:r>
            <a:endParaRPr lang="en-US" altLang="zh-CN" sz="3600" b="1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>
              <a:lnSpc>
                <a:spcPct val="120000"/>
              </a:lnSpc>
              <a:buNone/>
            </a:pPr>
            <a:endParaRPr lang="zh-CN" altLang="zh-CN" sz="36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DB8202-6C83-4652-AC44-FF67B704234A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212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16360" y="457200"/>
            <a:ext cx="4567808" cy="1143000"/>
          </a:xfrm>
        </p:spPr>
        <p:txBody>
          <a:bodyPr/>
          <a:lstStyle/>
          <a:p>
            <a:r>
              <a:rPr lang="zh-CN" altLang="en-US" sz="44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钻石</a:t>
            </a:r>
            <a:r>
              <a:rPr lang="en-US" altLang="zh-CN" sz="44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44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42392" y="1628800"/>
            <a:ext cx="6858000" cy="4124671"/>
          </a:xfrm>
        </p:spPr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钻石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分钟是指</a:t>
            </a:r>
            <a:r>
              <a:rPr lang="zh-CN" altLang="en-US" sz="4000" b="1" i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心跳呼吸骤</a:t>
            </a:r>
            <a:r>
              <a:rPr lang="zh-CN" altLang="en-US" sz="40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停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时要争取在</a:t>
            </a:r>
            <a:r>
              <a:rPr lang="en-US" altLang="zh-CN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4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分钟内对患者进行心肺复苏的抢救，</a:t>
            </a: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避免</a:t>
            </a:r>
            <a:endParaRPr lang="en-US" altLang="zh-CN" sz="4000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导致大脑皮层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不</a:t>
            </a:r>
            <a:r>
              <a:rPr lang="zh-CN" altLang="en-US" sz="4000" b="1">
                <a:latin typeface="华文新魏" panose="02010800040101010101" pitchFamily="2" charset="-122"/>
                <a:ea typeface="华文新魏" panose="02010800040101010101" pitchFamily="2" charset="-122"/>
              </a:rPr>
              <a:t>可逆</a:t>
            </a:r>
            <a: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的损伤 </a:t>
            </a: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AB6F6-7DA0-410E-8EA7-FFC31B27E2D6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097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白金十分钟</a:t>
            </a:r>
          </a:p>
        </p:txBody>
      </p:sp>
      <p:sp>
        <p:nvSpPr>
          <p:cNvPr id="30723" name="内容占位符 3"/>
          <p:cNvSpPr>
            <a:spLocks noGrp="1"/>
          </p:cNvSpPr>
          <p:nvPr>
            <p:ph idx="4294967295"/>
          </p:nvPr>
        </p:nvSpPr>
        <p:spPr>
          <a:xfrm>
            <a:off x="827584" y="1417638"/>
            <a:ext cx="7725544" cy="5077544"/>
          </a:xfrm>
        </p:spPr>
        <p:txBody>
          <a:bodyPr/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事故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/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疾病发生后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的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分钟内非常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重要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，在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这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分钟内能否对伤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患者处理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得当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，对于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人的生命的影响程度在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60%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，处理得当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，那么死亡率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将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降低</a:t>
            </a:r>
            <a:r>
              <a:rPr lang="en-US" altLang="zh-CN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60</a:t>
            </a:r>
            <a:r>
              <a:rPr lang="en-US" altLang="zh-CN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%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；如处理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不得当，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那么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死亡率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就会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上升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60%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，国际</a:t>
            </a:r>
            <a:r>
              <a:rPr lang="zh-CN" altLang="en-US" sz="3600" b="1">
                <a:latin typeface="华文新魏" panose="02010800040101010101" pitchFamily="2" charset="-122"/>
                <a:ea typeface="华文新魏" panose="02010800040101010101" pitchFamily="2" charset="-122"/>
              </a:rPr>
              <a:t>上</a:t>
            </a:r>
            <a:r>
              <a:rPr lang="zh-CN" altLang="en-US" sz="36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称这</a:t>
            </a:r>
            <a:r>
              <a:rPr lang="en-US" altLang="zh-CN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分钟为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36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白金</a:t>
            </a:r>
            <a:r>
              <a:rPr lang="en-US" altLang="zh-CN" sz="36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10</a:t>
            </a:r>
            <a:r>
              <a:rPr lang="zh-CN" altLang="en-US" sz="3600" b="1" i="1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分钟</a:t>
            </a:r>
            <a:r>
              <a:rPr lang="zh-CN" altLang="en-US" sz="36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”</a:t>
            </a:r>
            <a:r>
              <a:rPr lang="zh-CN" altLang="en-US" sz="36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en-US" altLang="zh-CN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灯片编号占位符 1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9050DD0A-0628-411B-9477-13AD094A380A}" type="slidenum">
              <a:rPr lang="en-US" altLang="zh-CN" sz="1200">
                <a:solidFill>
                  <a:srgbClr val="D38E27"/>
                </a:solidFill>
              </a:rPr>
              <a:pPr algn="r"/>
              <a:t>8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7074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 i="1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黄金一小时</a:t>
            </a:r>
          </a:p>
        </p:txBody>
      </p:sp>
      <p:sp>
        <p:nvSpPr>
          <p:cNvPr id="31747" name="内容占位符 2"/>
          <p:cNvSpPr>
            <a:spLocks noGrp="1"/>
          </p:cNvSpPr>
          <p:nvPr>
            <p:ph idx="4294967295"/>
          </p:nvPr>
        </p:nvSpPr>
        <p:spPr>
          <a:xfrm>
            <a:off x="1115616" y="1600200"/>
            <a:ext cx="7010400" cy="4525963"/>
          </a:xfrm>
        </p:spPr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患者发病</a:t>
            </a: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后或受伤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后，第一</a:t>
            </a:r>
            <a:r>
              <a:rPr lang="zh-CN" altLang="en-US" sz="40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小时内的</a:t>
            </a:r>
            <a:r>
              <a:rPr lang="zh-CN" altLang="en-US" sz="4000" b="1" dirty="0">
                <a:latin typeface="华文新魏" panose="02010800040101010101" pitchFamily="2" charset="-122"/>
                <a:ea typeface="华文新魏" panose="02010800040101010101" pitchFamily="2" charset="-122"/>
              </a:rPr>
              <a:t>处置是否得当关乎病人的病情发展与预后，是救治成功与否的关键。</a:t>
            </a:r>
            <a:r>
              <a:rPr lang="zh-CN" altLang="en-US" sz="4000" b="1">
                <a:latin typeface="华文新魏" panose="02010800040101010101" pitchFamily="2" charset="-122"/>
                <a:ea typeface="华文新魏" panose="02010800040101010101" pitchFamily="2" charset="-122"/>
              </a:rPr>
              <a:t>医学</a:t>
            </a:r>
            <a:r>
              <a:rPr lang="zh-CN" altLang="en-US" sz="4000" b="1" smtClean="0">
                <a:latin typeface="华文新魏" panose="02010800040101010101" pitchFamily="2" charset="-122"/>
                <a:ea typeface="华文新魏" panose="02010800040101010101" pitchFamily="2" charset="-122"/>
              </a:rPr>
              <a:t>上称之为</a:t>
            </a:r>
            <a:r>
              <a:rPr lang="zh-CN" altLang="en-US" sz="4000" b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“</a:t>
            </a:r>
            <a:r>
              <a:rPr lang="zh-CN" altLang="en-US" sz="4000" b="1" i="1" dirty="0" smtClean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黄金一小时”</a:t>
            </a:r>
            <a:r>
              <a:rPr lang="zh-CN" altLang="en-US" sz="4000" b="1" i="1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。</a:t>
            </a:r>
            <a:endParaRPr lang="zh-CN" altLang="en-US" sz="4000" b="1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灯片编号占位符 3"/>
          <p:cNvSpPr txBox="1">
            <a:spLocks noGrp="1"/>
          </p:cNvSpPr>
          <p:nvPr/>
        </p:nvSpPr>
        <p:spPr>
          <a:xfrm>
            <a:off x="6553200" y="6243638"/>
            <a:ext cx="2133600" cy="45720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/>
            <a:fld id="{6EF9BAB4-0D4B-4D7E-97B0-CBD6C24AAEBA}" type="slidenum">
              <a:rPr lang="en-US" altLang="zh-CN" sz="1200">
                <a:solidFill>
                  <a:srgbClr val="D38E27"/>
                </a:solidFill>
              </a:rPr>
              <a:pPr algn="r"/>
              <a:t>9</a:t>
            </a:fld>
            <a:endParaRPr lang="en-US" altLang="zh-CN" sz="1200">
              <a:solidFill>
                <a:srgbClr val="D38E27"/>
              </a:solidFill>
            </a:endParaRPr>
          </a:p>
        </p:txBody>
      </p:sp>
      <p:sp>
        <p:nvSpPr>
          <p:cNvPr id="5" name="页脚占位符 4"/>
          <p:cNvSpPr txBox="1">
            <a:spLocks noGrp="1"/>
          </p:cNvSpPr>
          <p:nvPr/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1200">
              <a:solidFill>
                <a:schemeClr val="accent1">
                  <a:shade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1513A4-5ED0-4413-BCC9-F6B1C5AAE9BA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6134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7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1076</TotalTime>
  <Words>2168</Words>
  <Application>Microsoft Office PowerPoint</Application>
  <PresentationFormat>全屏显示(4:3)</PresentationFormat>
  <Paragraphs>295</Paragraphs>
  <Slides>67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67</vt:i4>
      </vt:variant>
    </vt:vector>
  </HeadingPairs>
  <TitlesOfParts>
    <vt:vector size="79" baseType="lpstr">
      <vt:lpstr>Monotype Sorts</vt:lpstr>
      <vt:lpstr>PMingLiU</vt:lpstr>
      <vt:lpstr>黑体</vt:lpstr>
      <vt:lpstr>华文新魏</vt:lpstr>
      <vt:lpstr>楷体</vt:lpstr>
      <vt:lpstr>楷体_GB2312</vt:lpstr>
      <vt:lpstr>隶书</vt:lpstr>
      <vt:lpstr>宋体</vt:lpstr>
      <vt:lpstr>Arial</vt:lpstr>
      <vt:lpstr>Times New Roman</vt:lpstr>
      <vt:lpstr>Wingdings</vt:lpstr>
      <vt:lpstr>默认设计模板</vt:lpstr>
      <vt:lpstr>心肺复苏与突发意外紧急处置</vt:lpstr>
      <vt:lpstr>一、急救原则</vt:lpstr>
      <vt:lpstr>一、急救原则</vt:lpstr>
      <vt:lpstr>PowerPoint 演示文稿</vt:lpstr>
      <vt:lpstr>PowerPoint 演示文稿</vt:lpstr>
      <vt:lpstr>PowerPoint 演示文稿</vt:lpstr>
      <vt:lpstr>钻石4分钟</vt:lpstr>
      <vt:lpstr>白金十分钟</vt:lpstr>
      <vt:lpstr>黄金一小时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</vt:lpstr>
      <vt:lpstr>PowerPoint 演示文稿</vt:lpstr>
      <vt:lpstr>PowerPoint 演示文稿</vt:lpstr>
      <vt:lpstr>2014年2月17日 上午10点29分，35 岁的IBM深圳公司管 理人员梁娅倒在深 圳地铁蛇口线水湾 站C出口的台阶上， 并保持这一姿态达 50分钟。</vt:lpstr>
      <vt:lpstr>中国游客在美国圣地亚哥海洋世界为美国游客 进行胸外按 压急救，当 时患者的情 况，摸颈动 脉已经没有 搏动了， 呼吸停止。</vt:lpstr>
      <vt:lpstr>         </vt:lpstr>
      <vt:lpstr>时间就是生命 复苏越早，存活率越高。 心跳停止4分钟内进行CPR，则病人的生存率较高。 黄金4分钟 4分钟内进行心肺复苏，有50％能救活，4分钟以后进行心肺复苏，生存率＜ 10％。</vt:lpstr>
      <vt:lpstr>施行心肺复苏的指征 心跳、呼吸完全停止。  1. 突然意识丧失, 2. 大动脉搏动消失, 3. 自主呼吸停止, 4. 面色发白，口唇青紫， 5. 瞳孔散大。</vt:lpstr>
      <vt:lpstr>心肺复苏步骤 C. 胸外心脏按压 A. 开放气道  B. 人工呼吸  </vt:lpstr>
      <vt:lpstr>胸外心脏按压C  按压位置 实施心脏按压首先要找准按压的位置，病人仰卧硬板或地上，施救者用手掌根按于胸骨中下1/3交界处（两乳头联线中点)， 按压深度 ≥5cm, 按压频率 ≥100次/分。</vt:lpstr>
      <vt:lpstr>两手手指扣在一起</vt:lpstr>
      <vt:lpstr>按压时上半身前倾，腕、肘、肩 关节伸直，以髋关节为轴，垂直 向下用力，借助 上半身的体重和 肩臂部肌肉的力 量进行按压。</vt:lpstr>
      <vt:lpstr>开放气道A（仰头举颏法） 用一只手按压伤病者的前额，使头部后仰，同时用另一只 手的食指及中指将 下颏托起，使下颌 角与耳垂的连线和 地面垂直。</vt:lpstr>
      <vt:lpstr>人工呼吸B 采取口对口人工呼吸和口对鼻人工呼吸。口对口人工呼吸时要用一手将病人的鼻孔捏紧，深吸一口气，屏气，用力吹气。 观察人的胸部有无起伏，如果吹气时胸部抬起，说明气道畅通，口对口吹气的操作是正确的。</vt:lpstr>
      <vt:lpstr>PowerPoint 演示文稿</vt:lpstr>
      <vt:lpstr>心肺复苏评估 胸外心脏按压30次，人工呼吸2次，即30:2为一个循环，一般做5个循环再次评估。 AED，自动体外除颤仪 猝死的主要原因是心室颤动导致的心脏骤停，治疗室颤最有效的方法是尽早用AED除颤。</vt:lpstr>
      <vt:lpstr>心肺复苏终止指标  1.病人已恢复自主呼吸和心跳： ①颈动脉可摸到强有力搏动； ②呼吸恢复； ③意识改善； ④瞳孔回缩。      2.专业急救人员到场接替； 3.由急救医生到场确定病人已死亡。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动物抓伤 凡是被猫狗等动物咬伤或抓伤，首先要及时进行伤口处理，用大量的肥皂水或清水反复、彻底地进行冲洗，冲洗时间长约半小时左右。然后用75％酒精或2％碘 酊冲洗或涂擦伤口。</vt:lpstr>
      <vt:lpstr>立即按程序接种全程狂犬疫苗，预防被可能带有狂犬病毒的动物感染该病。 伤口过大过深者应前往就近卫生院或医院进行清创处理，清创后一般不予缝合和包扎伤口，伤口周围注射抗狂犬病免疫血清，同时使用抗生素预防感染。</vt:lpstr>
      <vt:lpstr>烫伤 烫伤可分为 一度烫伤(红斑性，皮肤变红，并有火辣辣的刺痛感)， 二度烫伤(水泡性，患处产生水泡)， 三度烫伤(坏死性，皮肤剥落)。</vt:lpstr>
      <vt:lpstr>对局部较小面积轻度烫伤，可在家中施治，在清洁创面后，可外涂京万红、烧伤膏等。 对大面积烫伤，局部有水泡者应尽早送医院进行治疗。 </vt:lpstr>
      <vt:lpstr>PowerPoint 演示文稿</vt:lpstr>
      <vt:lpstr>PowerPoint 演示文稿</vt:lpstr>
      <vt:lpstr>PowerPoint 演示文稿</vt:lpstr>
      <vt:lpstr>PowerPoint 演示文稿</vt:lpstr>
      <vt:lpstr>晕厥 又称晕倒、虚脱，是因暂时性脑缺血、缺氧引起的短暂意识不清，而突然倒在地上。 如意识不清时间超过10分钟，就可能发生昏迷等严重的情况。</vt:lpstr>
      <vt:lpstr>晕厥发生多有诱因，情绪紧张、疼痛、空腹、过度疲劳、看见出血及闷热和通风不良的环境等。 晕厥现场应该如何处理？ 晕厥的现场急救原则 1.尽快呼救120； 2.尽量查明病因； 3.缓解发病诱因。</vt:lpstr>
      <vt:lpstr>晕厥处理 1. 立即将病人平卧体位，松开紧 身衣扣，将双下肢抬高，呈头低脚 高位，以利于畅通呼吸和增加脑 部血液供应，同时查看病员呼吸 和脉搏。 2. 让病人处于空气流通处，立即按压病人人中、合谷穴，有助于病人恢复意识。</vt:lpstr>
      <vt:lpstr>3.清醒后，如果晕厥与低血糖有关，可适量饮糖水或补充能量食物。 4. 晕厥好转后不要急于站起，以免再次晕厥。必要时由他人扶着缓慢恢复行走。 5.如晕厥时病员面色潮红、呼吸缓慢有鼾声，脉搏低于40或高于180，则可能是心脑血管疾病所致，要及时拨打120。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92</cp:revision>
  <cp:lastPrinted>1601-01-01T00:00:00Z</cp:lastPrinted>
  <dcterms:created xsi:type="dcterms:W3CDTF">1601-01-01T00:00:00Z</dcterms:created>
  <dcterms:modified xsi:type="dcterms:W3CDTF">2018-04-24T06:07:32Z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